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ti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1" r:id="rId3"/>
    <p:sldId id="258" r:id="rId4"/>
    <p:sldId id="257" r:id="rId5"/>
    <p:sldId id="272" r:id="rId6"/>
    <p:sldId id="328" r:id="rId7"/>
    <p:sldId id="635" r:id="rId8"/>
    <p:sldId id="273" r:id="rId9"/>
    <p:sldId id="262" r:id="rId10"/>
    <p:sldId id="637" r:id="rId11"/>
    <p:sldId id="639" r:id="rId12"/>
    <p:sldId id="640" r:id="rId13"/>
    <p:sldId id="643" r:id="rId14"/>
    <p:sldId id="641" r:id="rId15"/>
    <p:sldId id="642" r:id="rId16"/>
    <p:sldId id="636" r:id="rId17"/>
    <p:sldId id="25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p:restoredTop sz="94595"/>
  </p:normalViewPr>
  <p:slideViewPr>
    <p:cSldViewPr snapToGrid="0" snapToObjects="1">
      <p:cViewPr varScale="1">
        <p:scale>
          <a:sx n="111" d="100"/>
          <a:sy n="111" d="100"/>
        </p:scale>
        <p:origin x="24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795077-D74B-6A48-9635-9AA92FABEF88}"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D3471-3F6B-F54E-B6B8-4C705117D11A}" type="slidenum">
              <a:rPr lang="en-US" smtClean="0"/>
              <a:t>‹#›</a:t>
            </a:fld>
            <a:endParaRPr lang="en-US"/>
          </a:p>
        </p:txBody>
      </p:sp>
    </p:spTree>
    <p:extLst>
      <p:ext uri="{BB962C8B-B14F-4D97-AF65-F5344CB8AC3E}">
        <p14:creationId xmlns:p14="http://schemas.microsoft.com/office/powerpoint/2010/main" val="15259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simulation is not perfect</a:t>
            </a:r>
          </a:p>
        </p:txBody>
      </p:sp>
      <p:sp>
        <p:nvSpPr>
          <p:cNvPr id="4" name="Slide Number Placeholder 3"/>
          <p:cNvSpPr>
            <a:spLocks noGrp="1"/>
          </p:cNvSpPr>
          <p:nvPr>
            <p:ph type="sldNum" sz="quarter" idx="5"/>
          </p:nvPr>
        </p:nvSpPr>
        <p:spPr/>
        <p:txBody>
          <a:bodyPr/>
          <a:lstStyle/>
          <a:p>
            <a:fld id="{000AD07A-B438-8944-9A09-79393096CF2E}" type="slidenum">
              <a:rPr lang="en-US" smtClean="0"/>
              <a:t>2</a:t>
            </a:fld>
            <a:endParaRPr lang="en-US"/>
          </a:p>
        </p:txBody>
      </p:sp>
    </p:spTree>
    <p:extLst>
      <p:ext uri="{BB962C8B-B14F-4D97-AF65-F5344CB8AC3E}">
        <p14:creationId xmlns:p14="http://schemas.microsoft.com/office/powerpoint/2010/main" val="440016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Vote: raise your hand if you think each kind of motion would cause problem in our traditional monopolar waveform</a:t>
            </a:r>
          </a:p>
        </p:txBody>
      </p:sp>
      <p:sp>
        <p:nvSpPr>
          <p:cNvPr id="4" name="Slide Number Placeholder 3"/>
          <p:cNvSpPr>
            <a:spLocks noGrp="1"/>
          </p:cNvSpPr>
          <p:nvPr>
            <p:ph type="sldNum" sz="quarter" idx="5"/>
          </p:nvPr>
        </p:nvSpPr>
        <p:spPr/>
        <p:txBody>
          <a:bodyPr/>
          <a:lstStyle/>
          <a:p>
            <a:fld id="{F10D3471-3F6B-F54E-B6B8-4C705117D11A}" type="slidenum">
              <a:rPr lang="en-US" smtClean="0"/>
              <a:t>3</a:t>
            </a:fld>
            <a:endParaRPr lang="en-US"/>
          </a:p>
        </p:txBody>
      </p:sp>
    </p:spTree>
    <p:extLst>
      <p:ext uri="{BB962C8B-B14F-4D97-AF65-F5344CB8AC3E}">
        <p14:creationId xmlns:p14="http://schemas.microsoft.com/office/powerpoint/2010/main" val="1077922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0D3471-3F6B-F54E-B6B8-4C705117D11A}" type="slidenum">
              <a:rPr lang="en-US" smtClean="0"/>
              <a:t>4</a:t>
            </a:fld>
            <a:endParaRPr lang="en-US"/>
          </a:p>
        </p:txBody>
      </p:sp>
    </p:spTree>
    <p:extLst>
      <p:ext uri="{BB962C8B-B14F-4D97-AF65-F5344CB8AC3E}">
        <p14:creationId xmlns:p14="http://schemas.microsoft.com/office/powerpoint/2010/main" val="1775737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Due to the heart pounding on the liver, absence of signal occurs at different locations in cardiac cycle, as indicated by arrows</a:t>
            </a:r>
            <a:endParaRPr lang="en-US" dirty="0"/>
          </a:p>
        </p:txBody>
      </p:sp>
      <p:sp>
        <p:nvSpPr>
          <p:cNvPr id="4" name="Footer Placeholder 3"/>
          <p:cNvSpPr>
            <a:spLocks noGrp="1"/>
          </p:cNvSpPr>
          <p:nvPr>
            <p:ph type="ftr" sz="quarter" idx="10"/>
          </p:nvPr>
        </p:nvSpPr>
        <p:spPr/>
        <p:txBody>
          <a:bodyPr/>
          <a:lstStyle/>
          <a:p>
            <a:r>
              <a:rPr lang="en-US"/>
              <a:t>#****</a:t>
            </a:r>
          </a:p>
        </p:txBody>
      </p:sp>
      <p:sp>
        <p:nvSpPr>
          <p:cNvPr id="5" name="Slide Number Placeholder 4"/>
          <p:cNvSpPr>
            <a:spLocks noGrp="1"/>
          </p:cNvSpPr>
          <p:nvPr>
            <p:ph type="sldNum" sz="quarter" idx="11"/>
          </p:nvPr>
        </p:nvSpPr>
        <p:spPr/>
        <p:txBody>
          <a:bodyPr/>
          <a:lstStyle/>
          <a:p>
            <a:fld id="{256B33E5-491C-3A41-A299-47B93FB18E3F}" type="slidenum">
              <a:rPr lang="en-US" smtClean="0"/>
              <a:t>6</a:t>
            </a:fld>
            <a:endParaRPr lang="en-US"/>
          </a:p>
        </p:txBody>
      </p:sp>
    </p:spTree>
    <p:extLst>
      <p:ext uri="{BB962C8B-B14F-4D97-AF65-F5344CB8AC3E}">
        <p14:creationId xmlns:p14="http://schemas.microsoft.com/office/powerpoint/2010/main" val="1008246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signal void manifests in the inaccurately high ADC values measured in left lobe of the liver in clinical scans using monopolar diffusion-weighted waveforms.</a:t>
            </a:r>
          </a:p>
        </p:txBody>
      </p:sp>
      <p:sp>
        <p:nvSpPr>
          <p:cNvPr id="4" name="Footer Placeholder 3"/>
          <p:cNvSpPr>
            <a:spLocks noGrp="1"/>
          </p:cNvSpPr>
          <p:nvPr>
            <p:ph type="ftr" sz="quarter" idx="4"/>
          </p:nvPr>
        </p:nvSpPr>
        <p:spPr/>
        <p:txBody>
          <a:bodyPr/>
          <a:lstStyle/>
          <a:p>
            <a:r>
              <a:rPr lang="en-US"/>
              <a:t>#****</a:t>
            </a:r>
          </a:p>
        </p:txBody>
      </p:sp>
      <p:sp>
        <p:nvSpPr>
          <p:cNvPr id="5" name="Slide Number Placeholder 4"/>
          <p:cNvSpPr>
            <a:spLocks noGrp="1"/>
          </p:cNvSpPr>
          <p:nvPr>
            <p:ph type="sldNum" sz="quarter" idx="5"/>
          </p:nvPr>
        </p:nvSpPr>
        <p:spPr/>
        <p:txBody>
          <a:bodyPr/>
          <a:lstStyle/>
          <a:p>
            <a:fld id="{256B33E5-491C-3A41-A299-47B93FB18E3F}" type="slidenum">
              <a:rPr lang="en-US" smtClean="0"/>
              <a:t>7</a:t>
            </a:fld>
            <a:endParaRPr lang="en-US"/>
          </a:p>
        </p:txBody>
      </p:sp>
    </p:spTree>
    <p:extLst>
      <p:ext uri="{BB962C8B-B14F-4D97-AF65-F5344CB8AC3E}">
        <p14:creationId xmlns:p14="http://schemas.microsoft.com/office/powerpoint/2010/main" val="3810613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Supporting Information Figure S2. </a:t>
            </a:r>
            <a:r>
              <a:rPr lang="en-US" sz="1200" kern="1200" dirty="0">
                <a:solidFill>
                  <a:schemeClr val="tx1"/>
                </a:solidFill>
                <a:effectLst/>
                <a:latin typeface="+mn-lt"/>
                <a:ea typeface="+mn-ea"/>
                <a:cs typeface="+mn-cs"/>
              </a:rPr>
              <a:t>Cardiac-gated dynamic SSFP images of the pancreas in coronal, parasagittal, and axial views. Pulsation of the aorta, as well as motion near the portal vein, inferior vena cava, and splenic vein caused substantial translational and compressive motion of the pancreas head and body. Bowel motion, or peristalsis, also appeared to cause slight motion in the pancreas (see </a:t>
            </a:r>
            <a:r>
              <a:rPr lang="en-US" dirty="0"/>
              <a:t>Supporting Information Figure </a:t>
            </a:r>
            <a:r>
              <a:rPr lang="en-US" sz="1200" kern="1200" dirty="0">
                <a:solidFill>
                  <a:schemeClr val="tx1"/>
                </a:solidFill>
                <a:effectLst/>
                <a:latin typeface="+mn-lt"/>
                <a:ea typeface="+mn-ea"/>
                <a:cs typeface="+mn-cs"/>
              </a:rPr>
              <a:t>S4).</a:t>
            </a:r>
          </a:p>
          <a:p>
            <a:endParaRPr lang="en-US" dirty="0"/>
          </a:p>
        </p:txBody>
      </p:sp>
      <p:sp>
        <p:nvSpPr>
          <p:cNvPr id="4" name="Slide Number Placeholder 3"/>
          <p:cNvSpPr>
            <a:spLocks noGrp="1"/>
          </p:cNvSpPr>
          <p:nvPr>
            <p:ph type="sldNum" sz="quarter" idx="5"/>
          </p:nvPr>
        </p:nvSpPr>
        <p:spPr/>
        <p:txBody>
          <a:bodyPr/>
          <a:lstStyle/>
          <a:p>
            <a:fld id="{04A73F4C-194B-A94B-8FDA-1D872D7475B8}" type="slidenum">
              <a:rPr lang="en-US" smtClean="0"/>
              <a:t>8</a:t>
            </a:fld>
            <a:endParaRPr lang="en-US"/>
          </a:p>
        </p:txBody>
      </p:sp>
    </p:spTree>
    <p:extLst>
      <p:ext uri="{BB962C8B-B14F-4D97-AF65-F5344CB8AC3E}">
        <p14:creationId xmlns:p14="http://schemas.microsoft.com/office/powerpoint/2010/main" val="402977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a:t>
            </a:r>
            <a:r>
              <a:rPr lang="en-US" sz="1200" kern="1200" dirty="0">
                <a:solidFill>
                  <a:schemeClr val="tx1"/>
                </a:solidFill>
                <a:effectLst/>
                <a:latin typeface="+mn-lt"/>
                <a:ea typeface="+mn-ea"/>
                <a:cs typeface="+mn-cs"/>
              </a:rPr>
              <a:t>Single-slice breath-hold diffusion-weighted images with b = 500 s/mm</a:t>
            </a:r>
            <a:r>
              <a:rPr lang="en-US" sz="1200" kern="1200" baseline="30000" dirty="0">
                <a:solidFill>
                  <a:schemeClr val="tx1"/>
                </a:solidFill>
                <a:effectLst/>
                <a:latin typeface="+mn-lt"/>
                <a:ea typeface="+mn-ea"/>
                <a:cs typeface="+mn-cs"/>
              </a:rPr>
              <a:t>2 </a:t>
            </a:r>
            <a:r>
              <a:rPr lang="en-US" sz="1200" kern="1200" baseline="0" dirty="0">
                <a:solidFill>
                  <a:schemeClr val="tx1"/>
                </a:solidFill>
                <a:effectLst/>
                <a:latin typeface="+mn-lt"/>
                <a:ea typeface="+mn-ea"/>
                <a:cs typeface="+mn-cs"/>
              </a:rPr>
              <a:t>and ADC maps </a:t>
            </a:r>
            <a:r>
              <a:rPr lang="en-US" sz="1200" kern="1200" dirty="0">
                <a:solidFill>
                  <a:schemeClr val="tx1"/>
                </a:solidFill>
                <a:effectLst/>
                <a:latin typeface="+mn-lt"/>
                <a:ea typeface="+mn-ea"/>
                <a:cs typeface="+mn-cs"/>
              </a:rPr>
              <a:t>in three diffusion directions, at cardiac (peripheral-gating) trigger delay = 20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The orange contours were drawn from DWI b = 50 s/mm</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and overlaid on DWI b = 500 s/mm</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to indicate pancreas location. Using a standard monopolar DW waveform, heterogeneous DW signals and ADC values were observed across the pancreas in all diffusion directions. Using a motion-compensated DW waveform, DW signals and ADC values appeared relatively uniform across the pancreas.</a:t>
            </a:r>
            <a:endParaRPr lang="en-US" dirty="0"/>
          </a:p>
        </p:txBody>
      </p:sp>
      <p:sp>
        <p:nvSpPr>
          <p:cNvPr id="4" name="Slide Number Placeholder 3"/>
          <p:cNvSpPr>
            <a:spLocks noGrp="1"/>
          </p:cNvSpPr>
          <p:nvPr>
            <p:ph type="sldNum" sz="quarter" idx="5"/>
          </p:nvPr>
        </p:nvSpPr>
        <p:spPr/>
        <p:txBody>
          <a:bodyPr/>
          <a:lstStyle/>
          <a:p>
            <a:fld id="{04A73F4C-194B-A94B-8FDA-1D872D7475B8}" type="slidenum">
              <a:rPr lang="en-US" smtClean="0"/>
              <a:t>9</a:t>
            </a:fld>
            <a:endParaRPr lang="en-US"/>
          </a:p>
        </p:txBody>
      </p:sp>
    </p:spTree>
    <p:extLst>
      <p:ext uri="{BB962C8B-B14F-4D97-AF65-F5344CB8AC3E}">
        <p14:creationId xmlns:p14="http://schemas.microsoft.com/office/powerpoint/2010/main" val="428909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E8405-B984-9C47-BD66-BE46B9F86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ACE891-1819-C747-BD2D-AA0EAEB999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014BBF-027A-D844-B79E-027F71E45390}"/>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5" name="Footer Placeholder 4">
            <a:extLst>
              <a:ext uri="{FF2B5EF4-FFF2-40B4-BE49-F238E27FC236}">
                <a16:creationId xmlns:a16="http://schemas.microsoft.com/office/drawing/2014/main" id="{02C4FC62-4314-F54D-BF86-378E38FC3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3E4A4-310A-104D-953E-9E34A20E3E86}"/>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243589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DD87A-CBAE-CB47-9EA2-7B0CF0BF35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4FC65A-EB8D-9549-B2D3-28E0133258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894993-0AA5-BA4A-A486-859989ACC720}"/>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5" name="Footer Placeholder 4">
            <a:extLst>
              <a:ext uri="{FF2B5EF4-FFF2-40B4-BE49-F238E27FC236}">
                <a16:creationId xmlns:a16="http://schemas.microsoft.com/office/drawing/2014/main" id="{DAC8A98F-85F5-C145-AE49-1AFB829D8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E31D9-0EA8-4E4E-9604-AFFBC6905656}"/>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3498503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2C72DE-6306-664F-B357-2DDDD9CDDD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90C590-19D2-7849-8ABE-99AD61851ED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F85E40-8A26-7342-8CE0-E3B84344F503}"/>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5" name="Footer Placeholder 4">
            <a:extLst>
              <a:ext uri="{FF2B5EF4-FFF2-40B4-BE49-F238E27FC236}">
                <a16:creationId xmlns:a16="http://schemas.microsoft.com/office/drawing/2014/main" id="{D3ED5B5D-3D2C-0843-904C-7E1A5DD1B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789A5-8B77-CE43-9223-F02D2778EC3F}"/>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1300842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1963-C507-9849-BEF3-D99C40E39F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289735-9BEE-F94E-A9E4-F639D31BBA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0A111E-DBF2-FD41-B412-F5D9CFC1367A}"/>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5" name="Footer Placeholder 4">
            <a:extLst>
              <a:ext uri="{FF2B5EF4-FFF2-40B4-BE49-F238E27FC236}">
                <a16:creationId xmlns:a16="http://schemas.microsoft.com/office/drawing/2014/main" id="{69D93111-A7A2-0246-9C79-F9B85E67B5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17742-D019-FD4E-851F-FBE905C34893}"/>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3408961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2A1A-2D35-DC4C-8B67-34A77299DB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118B49-915F-9548-9151-2386D9BED5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B7432F7-7612-094C-BCEE-837E0C3493E1}"/>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5" name="Footer Placeholder 4">
            <a:extLst>
              <a:ext uri="{FF2B5EF4-FFF2-40B4-BE49-F238E27FC236}">
                <a16:creationId xmlns:a16="http://schemas.microsoft.com/office/drawing/2014/main" id="{038F0A46-7FD6-E34B-814B-E025512AF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974B7-DAAF-854F-AD49-AB34ACEA38CC}"/>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106343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DB95-6801-C442-ADC1-41B6DBC701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9A5164-1BFD-534E-9318-D71BEEC4FB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62AD24-957F-834C-BCC4-B7B16CD563E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BE1F4A-FF5E-F948-89B1-60CFE670D77B}"/>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6" name="Footer Placeholder 5">
            <a:extLst>
              <a:ext uri="{FF2B5EF4-FFF2-40B4-BE49-F238E27FC236}">
                <a16:creationId xmlns:a16="http://schemas.microsoft.com/office/drawing/2014/main" id="{A9750FB3-DB0E-024B-9737-61791ED54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1F942B-248E-7944-8895-8BD96095DE8E}"/>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4457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650A1-C777-CE43-AED6-643C16C11A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EC0EDE-E7BE-8E40-A400-0E5DF77F90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31FE215-4DEF-D549-895C-5CB61F5AA7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B3EE9B-6E22-EE45-A6BD-45FE041113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F96950E-2E37-9D4A-AAF3-83D88A0508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3A61A0-C9AA-494B-9325-2AAA5AD7E2BE}"/>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8" name="Footer Placeholder 7">
            <a:extLst>
              <a:ext uri="{FF2B5EF4-FFF2-40B4-BE49-F238E27FC236}">
                <a16:creationId xmlns:a16="http://schemas.microsoft.com/office/drawing/2014/main" id="{EF020C24-A780-DA4E-B04A-B3968D8DA8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597FC4-629A-9C45-983B-AB4FAB418C78}"/>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427073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613F2-6479-E044-BD1F-A9D504B6F2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F9133E-5B2F-A945-92FE-AB137B2DD27C}"/>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4" name="Footer Placeholder 3">
            <a:extLst>
              <a:ext uri="{FF2B5EF4-FFF2-40B4-BE49-F238E27FC236}">
                <a16:creationId xmlns:a16="http://schemas.microsoft.com/office/drawing/2014/main" id="{201BC868-FA8F-1647-AD7A-68D3E5D4E7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D6992E-E117-2E42-A19F-2F6AB15758F0}"/>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12200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260E1A-5775-0D42-A45B-BE341216C420}"/>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3" name="Footer Placeholder 2">
            <a:extLst>
              <a:ext uri="{FF2B5EF4-FFF2-40B4-BE49-F238E27FC236}">
                <a16:creationId xmlns:a16="http://schemas.microsoft.com/office/drawing/2014/main" id="{A8DF559D-D335-2C4A-9173-DD95CB59AE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6D9EC7-36ED-BC46-9A14-852C0E80AC32}"/>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298322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988E-27C2-E44E-87AC-144A4E9072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79F4C2-B82B-C84C-8BAF-D5677F090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D2B3B0-60F3-2B40-9149-10CEF8D1F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905B180-0136-9945-A21F-945D6D986D52}"/>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6" name="Footer Placeholder 5">
            <a:extLst>
              <a:ext uri="{FF2B5EF4-FFF2-40B4-BE49-F238E27FC236}">
                <a16:creationId xmlns:a16="http://schemas.microsoft.com/office/drawing/2014/main" id="{A6260621-D6DB-C64E-87F8-3578FF003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12F22-077B-9D41-A0D1-34938F67C176}"/>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1231802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4A502-51D8-4F48-A302-B0FA7E1E2E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AF862B-D778-9245-A477-DDBB3652B6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0EF0E7-7D67-AF44-A6A6-69238E3EEE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0FAC46-4650-5143-AB73-D6E8B2E3A152}"/>
              </a:ext>
            </a:extLst>
          </p:cNvPr>
          <p:cNvSpPr>
            <a:spLocks noGrp="1"/>
          </p:cNvSpPr>
          <p:nvPr>
            <p:ph type="dt" sz="half" idx="10"/>
          </p:nvPr>
        </p:nvSpPr>
        <p:spPr/>
        <p:txBody>
          <a:bodyPr/>
          <a:lstStyle/>
          <a:p>
            <a:fld id="{C271A634-471E-1447-B7C1-4FBE662BF2CB}" type="datetimeFigureOut">
              <a:rPr lang="en-US" smtClean="0"/>
              <a:t>1/12/21</a:t>
            </a:fld>
            <a:endParaRPr lang="en-US"/>
          </a:p>
        </p:txBody>
      </p:sp>
      <p:sp>
        <p:nvSpPr>
          <p:cNvPr id="6" name="Footer Placeholder 5">
            <a:extLst>
              <a:ext uri="{FF2B5EF4-FFF2-40B4-BE49-F238E27FC236}">
                <a16:creationId xmlns:a16="http://schemas.microsoft.com/office/drawing/2014/main" id="{E28E56FA-8D77-834B-98BD-0D372B006E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D1467-5C67-9046-B955-85616FB08B35}"/>
              </a:ext>
            </a:extLst>
          </p:cNvPr>
          <p:cNvSpPr>
            <a:spLocks noGrp="1"/>
          </p:cNvSpPr>
          <p:nvPr>
            <p:ph type="sldNum" sz="quarter" idx="12"/>
          </p:nvPr>
        </p:nvSpPr>
        <p:spPr/>
        <p:txBody>
          <a:bodyPr/>
          <a:lstStyle/>
          <a:p>
            <a:fld id="{4CE98C1A-1AC2-DB41-A6FB-60B506EE1993}" type="slidenum">
              <a:rPr lang="en-US" smtClean="0"/>
              <a:t>‹#›</a:t>
            </a:fld>
            <a:endParaRPr lang="en-US"/>
          </a:p>
        </p:txBody>
      </p:sp>
    </p:spTree>
    <p:extLst>
      <p:ext uri="{BB962C8B-B14F-4D97-AF65-F5344CB8AC3E}">
        <p14:creationId xmlns:p14="http://schemas.microsoft.com/office/powerpoint/2010/main" val="110663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43B6AC-EF41-D942-9B5E-68657EF069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2A855-C65D-0C4B-BE6E-65E586CDB0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2FC063-4EDC-084A-9D99-774C6E5E95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71A634-471E-1447-B7C1-4FBE662BF2CB}" type="datetimeFigureOut">
              <a:rPr lang="en-US" smtClean="0"/>
              <a:t>1/12/21</a:t>
            </a:fld>
            <a:endParaRPr lang="en-US"/>
          </a:p>
        </p:txBody>
      </p:sp>
      <p:sp>
        <p:nvSpPr>
          <p:cNvPr id="5" name="Footer Placeholder 4">
            <a:extLst>
              <a:ext uri="{FF2B5EF4-FFF2-40B4-BE49-F238E27FC236}">
                <a16:creationId xmlns:a16="http://schemas.microsoft.com/office/drawing/2014/main" id="{0999FCFE-C578-B24F-8B5E-7760393E05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8C10D8-B202-9D43-BBDE-674C5C11E0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98C1A-1AC2-DB41-A6FB-60B506EE1993}" type="slidenum">
              <a:rPr lang="en-US" smtClean="0"/>
              <a:t>‹#›</a:t>
            </a:fld>
            <a:endParaRPr lang="en-US"/>
          </a:p>
        </p:txBody>
      </p:sp>
    </p:spTree>
    <p:extLst>
      <p:ext uri="{BB962C8B-B14F-4D97-AF65-F5344CB8AC3E}">
        <p14:creationId xmlns:p14="http://schemas.microsoft.com/office/powerpoint/2010/main" val="1171395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620.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30.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10"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tiff"/></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37.tif"/><Relationship Id="rId13" Type="http://schemas.openxmlformats.org/officeDocument/2006/relationships/image" Target="../media/image42.tif"/><Relationship Id="rId18" Type="http://schemas.openxmlformats.org/officeDocument/2006/relationships/image" Target="../media/image47.tif"/><Relationship Id="rId26" Type="http://schemas.openxmlformats.org/officeDocument/2006/relationships/image" Target="../media/image55.tif"/><Relationship Id="rId3" Type="http://schemas.openxmlformats.org/officeDocument/2006/relationships/image" Target="../media/image32.tif"/><Relationship Id="rId21" Type="http://schemas.openxmlformats.org/officeDocument/2006/relationships/image" Target="../media/image50.tif"/><Relationship Id="rId7" Type="http://schemas.openxmlformats.org/officeDocument/2006/relationships/image" Target="../media/image36.tif"/><Relationship Id="rId12" Type="http://schemas.openxmlformats.org/officeDocument/2006/relationships/image" Target="../media/image41.tif"/><Relationship Id="rId17" Type="http://schemas.openxmlformats.org/officeDocument/2006/relationships/image" Target="../media/image46.tif"/><Relationship Id="rId25" Type="http://schemas.openxmlformats.org/officeDocument/2006/relationships/image" Target="../media/image54.tif"/><Relationship Id="rId2" Type="http://schemas.openxmlformats.org/officeDocument/2006/relationships/notesSlide" Target="../notesSlides/notesSlide7.xml"/><Relationship Id="rId16" Type="http://schemas.openxmlformats.org/officeDocument/2006/relationships/image" Target="../media/image45.tif"/><Relationship Id="rId20" Type="http://schemas.openxmlformats.org/officeDocument/2006/relationships/image" Target="../media/image49.tif"/><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5.tif"/><Relationship Id="rId11" Type="http://schemas.openxmlformats.org/officeDocument/2006/relationships/image" Target="../media/image40.tif"/><Relationship Id="rId24" Type="http://schemas.openxmlformats.org/officeDocument/2006/relationships/image" Target="../media/image53.tif"/><Relationship Id="rId5" Type="http://schemas.openxmlformats.org/officeDocument/2006/relationships/image" Target="../media/image34.tif"/><Relationship Id="rId15" Type="http://schemas.openxmlformats.org/officeDocument/2006/relationships/image" Target="../media/image44.tif"/><Relationship Id="rId23" Type="http://schemas.openxmlformats.org/officeDocument/2006/relationships/image" Target="../media/image52.tif"/><Relationship Id="rId28" Type="http://schemas.openxmlformats.org/officeDocument/2006/relationships/image" Target="../media/image59.png"/><Relationship Id="rId10" Type="http://schemas.openxmlformats.org/officeDocument/2006/relationships/image" Target="../media/image39.tif"/><Relationship Id="rId19" Type="http://schemas.openxmlformats.org/officeDocument/2006/relationships/image" Target="../media/image48.tif"/><Relationship Id="rId4" Type="http://schemas.openxmlformats.org/officeDocument/2006/relationships/image" Target="../media/image33.tif"/><Relationship Id="rId9" Type="http://schemas.openxmlformats.org/officeDocument/2006/relationships/image" Target="../media/image38.tif"/><Relationship Id="rId14" Type="http://schemas.openxmlformats.org/officeDocument/2006/relationships/image" Target="../media/image43.tif"/><Relationship Id="rId22" Type="http://schemas.openxmlformats.org/officeDocument/2006/relationships/image" Target="../media/image51.tif"/><Relationship Id="rId27" Type="http://schemas.openxmlformats.org/officeDocument/2006/relationships/image" Target="../media/image56.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D4AB-A2E2-B447-BF04-2B1665A349CB}"/>
              </a:ext>
            </a:extLst>
          </p:cNvPr>
          <p:cNvSpPr>
            <a:spLocks noGrp="1"/>
          </p:cNvSpPr>
          <p:nvPr>
            <p:ph type="ctrTitle"/>
          </p:nvPr>
        </p:nvSpPr>
        <p:spPr>
          <a:xfrm>
            <a:off x="919369" y="1142241"/>
            <a:ext cx="10353262" cy="2387600"/>
          </a:xfrm>
        </p:spPr>
        <p:txBody>
          <a:bodyPr>
            <a:normAutofit fontScale="90000"/>
          </a:bodyPr>
          <a:lstStyle/>
          <a:p>
            <a:r>
              <a:rPr lang="en-US" dirty="0">
                <a:latin typeface="Times" pitchFamily="2" charset="0"/>
              </a:rPr>
              <a:t>Diffusion Journal Club 3:</a:t>
            </a:r>
            <a:br>
              <a:rPr lang="en-US" dirty="0">
                <a:latin typeface="Times" pitchFamily="2" charset="0"/>
              </a:rPr>
            </a:br>
            <a:r>
              <a:rPr lang="en-US" dirty="0">
                <a:latin typeface="Times" pitchFamily="2" charset="0"/>
              </a:rPr>
              <a:t>Motion-related Signal Behavior and Motion-Compensated Gradients</a:t>
            </a:r>
          </a:p>
        </p:txBody>
      </p:sp>
      <p:sp>
        <p:nvSpPr>
          <p:cNvPr id="3" name="Subtitle 2">
            <a:extLst>
              <a:ext uri="{FF2B5EF4-FFF2-40B4-BE49-F238E27FC236}">
                <a16:creationId xmlns:a16="http://schemas.microsoft.com/office/drawing/2014/main" id="{8430DEA6-81B7-094C-9D76-7D22AB3F1982}"/>
              </a:ext>
            </a:extLst>
          </p:cNvPr>
          <p:cNvSpPr>
            <a:spLocks noGrp="1"/>
          </p:cNvSpPr>
          <p:nvPr>
            <p:ph type="subTitle" idx="1"/>
          </p:nvPr>
        </p:nvSpPr>
        <p:spPr/>
        <p:txBody>
          <a:bodyPr/>
          <a:lstStyle/>
          <a:p>
            <a:r>
              <a:rPr lang="en-US" dirty="0" err="1">
                <a:latin typeface="Times" pitchFamily="2" charset="0"/>
                <a:ea typeface="Tahoma" panose="020B0604030504040204" pitchFamily="34" charset="0"/>
                <a:cs typeface="Tahoma" panose="020B0604030504040204" pitchFamily="34" charset="0"/>
              </a:rPr>
              <a:t>Ruiqi</a:t>
            </a:r>
            <a:r>
              <a:rPr lang="en-US" dirty="0">
                <a:latin typeface="Times" pitchFamily="2" charset="0"/>
                <a:ea typeface="Tahoma" panose="020B0604030504040204" pitchFamily="34" charset="0"/>
                <a:cs typeface="Tahoma" panose="020B0604030504040204" pitchFamily="34" charset="0"/>
              </a:rPr>
              <a:t> </a:t>
            </a:r>
            <a:r>
              <a:rPr lang="en-US" dirty="0" err="1">
                <a:latin typeface="Times" pitchFamily="2" charset="0"/>
                <a:ea typeface="Tahoma" panose="020B0604030504040204" pitchFamily="34" charset="0"/>
                <a:cs typeface="Tahoma" panose="020B0604030504040204" pitchFamily="34" charset="0"/>
              </a:rPr>
              <a:t>Geng</a:t>
            </a:r>
            <a:endParaRPr lang="en-US" dirty="0">
              <a:latin typeface="Times" pitchFamily="2" charset="0"/>
              <a:ea typeface="Tahoma" panose="020B0604030504040204" pitchFamily="34" charset="0"/>
              <a:cs typeface="Tahoma" panose="020B0604030504040204" pitchFamily="34" charset="0"/>
            </a:endParaRPr>
          </a:p>
          <a:p>
            <a:r>
              <a:rPr lang="en-US" dirty="0">
                <a:latin typeface="Times" pitchFamily="2" charset="0"/>
                <a:ea typeface="Tahoma" panose="020B0604030504040204" pitchFamily="34" charset="0"/>
                <a:cs typeface="Tahoma" panose="020B0604030504040204" pitchFamily="34" charset="0"/>
              </a:rPr>
              <a:t>Jan 13, 2021</a:t>
            </a:r>
          </a:p>
        </p:txBody>
      </p:sp>
    </p:spTree>
    <p:extLst>
      <p:ext uri="{BB962C8B-B14F-4D97-AF65-F5344CB8AC3E}">
        <p14:creationId xmlns:p14="http://schemas.microsoft.com/office/powerpoint/2010/main" val="2653082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p:txBody>
          <a:bodyPr/>
          <a:lstStyle/>
          <a:p>
            <a:r>
              <a:rPr lang="en-US" dirty="0">
                <a:latin typeface="Times" pitchFamily="2" charset="0"/>
              </a:rPr>
              <a:t>Discussions from simulations</a:t>
            </a:r>
          </a:p>
        </p:txBody>
      </p:sp>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a:xfrm>
            <a:off x="838200" y="1493134"/>
            <a:ext cx="10515600" cy="4683829"/>
          </a:xfrm>
        </p:spPr>
        <p:txBody>
          <a:bodyPr>
            <a:normAutofit/>
          </a:bodyPr>
          <a:lstStyle/>
          <a:p>
            <a:r>
              <a:rPr lang="en-US" dirty="0">
                <a:latin typeface="Times" pitchFamily="2" charset="0"/>
              </a:rPr>
              <a:t>When and how is a monopolar gradient waveform insufficient?</a:t>
            </a:r>
          </a:p>
          <a:p>
            <a:r>
              <a:rPr lang="en-US" dirty="0">
                <a:latin typeface="Times" pitchFamily="2" charset="0"/>
              </a:rPr>
              <a:t>What issues can M1/M2-nulled gradients address?</a:t>
            </a:r>
          </a:p>
          <a:p>
            <a:pPr marL="0" indent="0">
              <a:buNone/>
            </a:pPr>
            <a:r>
              <a:rPr lang="en-US" dirty="0">
                <a:latin typeface="Times" pitchFamily="2" charset="0"/>
              </a:rPr>
              <a:t>– time-invariant velocities (2), no acceleration</a:t>
            </a:r>
          </a:p>
          <a:p>
            <a:endParaRPr lang="en-US" dirty="0">
              <a:latin typeface="Times" pitchFamily="2" charset="0"/>
            </a:endParaRPr>
          </a:p>
        </p:txBody>
      </p:sp>
      <p:pic>
        <p:nvPicPr>
          <p:cNvPr id="13" name="Picture 12">
            <a:extLst>
              <a:ext uri="{FF2B5EF4-FFF2-40B4-BE49-F238E27FC236}">
                <a16:creationId xmlns:a16="http://schemas.microsoft.com/office/drawing/2014/main" id="{B1CB5149-69C3-B74C-A8EA-F8F381B7BEA2}"/>
              </a:ext>
            </a:extLst>
          </p:cNvPr>
          <p:cNvPicPr>
            <a:picLocks noChangeAspect="1"/>
          </p:cNvPicPr>
          <p:nvPr/>
        </p:nvPicPr>
        <p:blipFill>
          <a:blip r:embed="rId2"/>
          <a:stretch>
            <a:fillRect/>
          </a:stretch>
        </p:blipFill>
        <p:spPr>
          <a:xfrm>
            <a:off x="6326785" y="3454400"/>
            <a:ext cx="4495800" cy="3403600"/>
          </a:xfrm>
          <a:prstGeom prst="rect">
            <a:avLst/>
          </a:prstGeom>
        </p:spPr>
      </p:pic>
      <p:pic>
        <p:nvPicPr>
          <p:cNvPr id="15" name="Picture 14">
            <a:extLst>
              <a:ext uri="{FF2B5EF4-FFF2-40B4-BE49-F238E27FC236}">
                <a16:creationId xmlns:a16="http://schemas.microsoft.com/office/drawing/2014/main" id="{20F4B912-B4B1-2346-BEFA-40766BBD695B}"/>
              </a:ext>
            </a:extLst>
          </p:cNvPr>
          <p:cNvPicPr>
            <a:picLocks noChangeAspect="1"/>
          </p:cNvPicPr>
          <p:nvPr/>
        </p:nvPicPr>
        <p:blipFill>
          <a:blip r:embed="rId3"/>
          <a:stretch>
            <a:fillRect/>
          </a:stretch>
        </p:blipFill>
        <p:spPr>
          <a:xfrm>
            <a:off x="1337870" y="3454400"/>
            <a:ext cx="4457700" cy="3403600"/>
          </a:xfrm>
          <a:prstGeom prst="rect">
            <a:avLst/>
          </a:prstGeom>
        </p:spPr>
      </p:pic>
      <p:sp>
        <p:nvSpPr>
          <p:cNvPr id="16" name="TextBox 15">
            <a:extLst>
              <a:ext uri="{FF2B5EF4-FFF2-40B4-BE49-F238E27FC236}">
                <a16:creationId xmlns:a16="http://schemas.microsoft.com/office/drawing/2014/main" id="{00A28EA9-70D5-3A4D-A9C5-63356ECCE597}"/>
              </a:ext>
            </a:extLst>
          </p:cNvPr>
          <p:cNvSpPr txBox="1"/>
          <p:nvPr/>
        </p:nvSpPr>
        <p:spPr>
          <a:xfrm>
            <a:off x="3063711" y="3176833"/>
            <a:ext cx="1234633" cy="369332"/>
          </a:xfrm>
          <a:prstGeom prst="rect">
            <a:avLst/>
          </a:prstGeom>
          <a:noFill/>
        </p:spPr>
        <p:txBody>
          <a:bodyPr wrap="none" rtlCol="0">
            <a:spAutoFit/>
          </a:bodyPr>
          <a:lstStyle/>
          <a:p>
            <a:r>
              <a:rPr lang="en-US" dirty="0"/>
              <a:t>Monopolar</a:t>
            </a:r>
          </a:p>
        </p:txBody>
      </p:sp>
      <p:sp>
        <p:nvSpPr>
          <p:cNvPr id="17" name="TextBox 16">
            <a:extLst>
              <a:ext uri="{FF2B5EF4-FFF2-40B4-BE49-F238E27FC236}">
                <a16:creationId xmlns:a16="http://schemas.microsoft.com/office/drawing/2014/main" id="{E9A82C9D-BC7A-B549-A929-812E56F013C9}"/>
              </a:ext>
            </a:extLst>
          </p:cNvPr>
          <p:cNvSpPr txBox="1"/>
          <p:nvPr/>
        </p:nvSpPr>
        <p:spPr>
          <a:xfrm>
            <a:off x="7778684" y="3168634"/>
            <a:ext cx="1156086" cy="369332"/>
          </a:xfrm>
          <a:prstGeom prst="rect">
            <a:avLst/>
          </a:prstGeom>
          <a:noFill/>
        </p:spPr>
        <p:txBody>
          <a:bodyPr wrap="none" rtlCol="0">
            <a:spAutoFit/>
          </a:bodyPr>
          <a:lstStyle/>
          <a:p>
            <a:r>
              <a:rPr lang="en-US" dirty="0"/>
              <a:t>M1-nulled</a:t>
            </a:r>
          </a:p>
        </p:txBody>
      </p:sp>
    </p:spTree>
    <p:extLst>
      <p:ext uri="{BB962C8B-B14F-4D97-AF65-F5344CB8AC3E}">
        <p14:creationId xmlns:p14="http://schemas.microsoft.com/office/powerpoint/2010/main" val="640917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p:txBody>
          <a:bodyPr/>
          <a:lstStyle/>
          <a:p>
            <a:r>
              <a:rPr lang="en-US" dirty="0">
                <a:latin typeface="Times" pitchFamily="2" charset="0"/>
              </a:rPr>
              <a:t>Discussions from simulations</a:t>
            </a:r>
            <a:br>
              <a:rPr lang="en-US" dirty="0">
                <a:latin typeface="Times" pitchFamily="2" charset="0"/>
              </a:rPr>
            </a:br>
            <a:r>
              <a:rPr lang="en-US" dirty="0">
                <a:latin typeface="Times" pitchFamily="2" charset="0"/>
              </a:rPr>
              <a:t>– time-invariant velocities, no acceleration</a:t>
            </a:r>
          </a:p>
        </p:txBody>
      </p:sp>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a:xfrm>
            <a:off x="838200" y="1690688"/>
            <a:ext cx="2587906" cy="4351338"/>
          </a:xfrm>
        </p:spPr>
        <p:txBody>
          <a:bodyPr>
            <a:normAutofit/>
          </a:bodyPr>
          <a:lstStyle/>
          <a:p>
            <a:r>
              <a:rPr lang="en-US" dirty="0">
                <a:latin typeface="Times" pitchFamily="2" charset="0"/>
              </a:rPr>
              <a:t>When and why is a monopolar gradient waveform insufficient?</a:t>
            </a:r>
          </a:p>
          <a:p>
            <a:r>
              <a:rPr lang="en-US" dirty="0">
                <a:latin typeface="Times" pitchFamily="2" charset="0"/>
              </a:rPr>
              <a:t>When does a monopolar still do well?</a:t>
            </a:r>
          </a:p>
          <a:p>
            <a:endParaRPr lang="en-US" dirty="0">
              <a:latin typeface="Times" pitchFamily="2" charset="0"/>
            </a:endParaRPr>
          </a:p>
        </p:txBody>
      </p:sp>
      <p:sp>
        <p:nvSpPr>
          <p:cNvPr id="17" name="TextBox 16">
            <a:extLst>
              <a:ext uri="{FF2B5EF4-FFF2-40B4-BE49-F238E27FC236}">
                <a16:creationId xmlns:a16="http://schemas.microsoft.com/office/drawing/2014/main" id="{E9A82C9D-BC7A-B549-A929-812E56F013C9}"/>
              </a:ext>
            </a:extLst>
          </p:cNvPr>
          <p:cNvSpPr txBox="1"/>
          <p:nvPr/>
        </p:nvSpPr>
        <p:spPr>
          <a:xfrm>
            <a:off x="7778684" y="3168634"/>
            <a:ext cx="1156086" cy="369332"/>
          </a:xfrm>
          <a:prstGeom prst="rect">
            <a:avLst/>
          </a:prstGeom>
          <a:noFill/>
        </p:spPr>
        <p:txBody>
          <a:bodyPr wrap="none" rtlCol="0">
            <a:spAutoFit/>
          </a:bodyPr>
          <a:lstStyle/>
          <a:p>
            <a:r>
              <a:rPr lang="en-US" dirty="0"/>
              <a:t>M1-nulled</a:t>
            </a:r>
          </a:p>
        </p:txBody>
      </p:sp>
      <p:pic>
        <p:nvPicPr>
          <p:cNvPr id="5" name="Picture 4">
            <a:extLst>
              <a:ext uri="{FF2B5EF4-FFF2-40B4-BE49-F238E27FC236}">
                <a16:creationId xmlns:a16="http://schemas.microsoft.com/office/drawing/2014/main" id="{D024FFCD-FA4F-6849-BB57-72491BAD93F5}"/>
              </a:ext>
            </a:extLst>
          </p:cNvPr>
          <p:cNvPicPr>
            <a:picLocks noChangeAspect="1"/>
          </p:cNvPicPr>
          <p:nvPr/>
        </p:nvPicPr>
        <p:blipFill>
          <a:blip r:embed="rId2"/>
          <a:stretch>
            <a:fillRect/>
          </a:stretch>
        </p:blipFill>
        <p:spPr>
          <a:xfrm>
            <a:off x="3481972" y="1593082"/>
            <a:ext cx="8629082" cy="5264918"/>
          </a:xfrm>
          <a:prstGeom prst="rect">
            <a:avLst/>
          </a:prstGeom>
        </p:spPr>
      </p:pic>
    </p:spTree>
    <p:extLst>
      <p:ext uri="{BB962C8B-B14F-4D97-AF65-F5344CB8AC3E}">
        <p14:creationId xmlns:p14="http://schemas.microsoft.com/office/powerpoint/2010/main" val="192031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p:txBody>
          <a:bodyPr/>
          <a:lstStyle/>
          <a:p>
            <a:r>
              <a:rPr lang="en-US" dirty="0">
                <a:latin typeface="Times" pitchFamily="2" charset="0"/>
              </a:rPr>
              <a:t>Discussions from simulations</a:t>
            </a:r>
            <a:br>
              <a:rPr lang="en-US" dirty="0">
                <a:latin typeface="Times" pitchFamily="2" charset="0"/>
              </a:rPr>
            </a:br>
            <a:r>
              <a:rPr lang="en-US" dirty="0">
                <a:latin typeface="Times" pitchFamily="2" charset="0"/>
              </a:rPr>
              <a:t>– time-invariant velocities, no acceleration</a:t>
            </a:r>
          </a:p>
        </p:txBody>
      </p:sp>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a:xfrm>
            <a:off x="838200" y="1690688"/>
            <a:ext cx="2807194" cy="4351338"/>
          </a:xfrm>
        </p:spPr>
        <p:txBody>
          <a:bodyPr>
            <a:normAutofit/>
          </a:bodyPr>
          <a:lstStyle/>
          <a:p>
            <a:r>
              <a:rPr lang="en-US" dirty="0">
                <a:latin typeface="Times" pitchFamily="2" charset="0"/>
              </a:rPr>
              <a:t>What issues can M1-nulled gradients address?</a:t>
            </a:r>
          </a:p>
          <a:p>
            <a:endParaRPr lang="en-US" dirty="0">
              <a:latin typeface="Times" pitchFamily="2" charset="0"/>
            </a:endParaRPr>
          </a:p>
          <a:p>
            <a:endParaRPr lang="en-US" dirty="0">
              <a:latin typeface="Times" pitchFamily="2" charset="0"/>
            </a:endParaRPr>
          </a:p>
        </p:txBody>
      </p:sp>
      <p:pic>
        <p:nvPicPr>
          <p:cNvPr id="7" name="Picture 6">
            <a:extLst>
              <a:ext uri="{FF2B5EF4-FFF2-40B4-BE49-F238E27FC236}">
                <a16:creationId xmlns:a16="http://schemas.microsoft.com/office/drawing/2014/main" id="{BF184EBE-4F7D-2C46-996A-68D376238221}"/>
              </a:ext>
            </a:extLst>
          </p:cNvPr>
          <p:cNvPicPr>
            <a:picLocks noChangeAspect="1"/>
          </p:cNvPicPr>
          <p:nvPr/>
        </p:nvPicPr>
        <p:blipFill>
          <a:blip r:embed="rId2"/>
          <a:stretch>
            <a:fillRect/>
          </a:stretch>
        </p:blipFill>
        <p:spPr>
          <a:xfrm>
            <a:off x="3460199" y="1630696"/>
            <a:ext cx="8635345" cy="5187901"/>
          </a:xfrm>
          <a:prstGeom prst="rect">
            <a:avLst/>
          </a:prstGeom>
        </p:spPr>
      </p:pic>
    </p:spTree>
    <p:extLst>
      <p:ext uri="{BB962C8B-B14F-4D97-AF65-F5344CB8AC3E}">
        <p14:creationId xmlns:p14="http://schemas.microsoft.com/office/powerpoint/2010/main" val="1818130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p:txBody>
          <a:bodyPr/>
          <a:lstStyle/>
          <a:p>
            <a:r>
              <a:rPr lang="en-US" dirty="0">
                <a:latin typeface="Times" pitchFamily="2" charset="0"/>
              </a:rPr>
              <a:t>Discussions from simulations</a:t>
            </a:r>
          </a:p>
        </p:txBody>
      </p:sp>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a:xfrm>
            <a:off x="838200" y="1528642"/>
            <a:ext cx="10515600" cy="4486275"/>
          </a:xfrm>
        </p:spPr>
        <p:txBody>
          <a:bodyPr>
            <a:normAutofit/>
          </a:bodyPr>
          <a:lstStyle/>
          <a:p>
            <a:r>
              <a:rPr lang="en-US" dirty="0">
                <a:latin typeface="Times" pitchFamily="2" charset="0"/>
              </a:rPr>
              <a:t>When and how is a monopolar gradient waveform insufficient?</a:t>
            </a:r>
          </a:p>
          <a:p>
            <a:r>
              <a:rPr lang="en-US" dirty="0">
                <a:latin typeface="Times" pitchFamily="2" charset="0"/>
              </a:rPr>
              <a:t>What issues can M1/M2-nulled gradients address?</a:t>
            </a:r>
          </a:p>
          <a:p>
            <a:pPr marL="0" indent="0">
              <a:buNone/>
            </a:pPr>
            <a:r>
              <a:rPr lang="en-US" dirty="0">
                <a:latin typeface="Times" pitchFamily="2" charset="0"/>
              </a:rPr>
              <a:t>– time-invariant accelerations (2), no initial velocity</a:t>
            </a:r>
          </a:p>
          <a:p>
            <a:endParaRPr lang="en-US" dirty="0">
              <a:latin typeface="Times" pitchFamily="2" charset="0"/>
            </a:endParaRPr>
          </a:p>
          <a:p>
            <a:endParaRPr lang="en-US" dirty="0">
              <a:latin typeface="Times" pitchFamily="2" charset="0"/>
            </a:endParaRPr>
          </a:p>
        </p:txBody>
      </p:sp>
      <p:sp>
        <p:nvSpPr>
          <p:cNvPr id="16" name="TextBox 15">
            <a:extLst>
              <a:ext uri="{FF2B5EF4-FFF2-40B4-BE49-F238E27FC236}">
                <a16:creationId xmlns:a16="http://schemas.microsoft.com/office/drawing/2014/main" id="{00A28EA9-70D5-3A4D-A9C5-63356ECCE597}"/>
              </a:ext>
            </a:extLst>
          </p:cNvPr>
          <p:cNvSpPr txBox="1"/>
          <p:nvPr/>
        </p:nvSpPr>
        <p:spPr>
          <a:xfrm>
            <a:off x="3063711" y="3176833"/>
            <a:ext cx="1156086" cy="369332"/>
          </a:xfrm>
          <a:prstGeom prst="rect">
            <a:avLst/>
          </a:prstGeom>
          <a:noFill/>
        </p:spPr>
        <p:txBody>
          <a:bodyPr wrap="none" rtlCol="0">
            <a:spAutoFit/>
          </a:bodyPr>
          <a:lstStyle/>
          <a:p>
            <a:r>
              <a:rPr lang="en-US" dirty="0"/>
              <a:t>M1-nulled</a:t>
            </a:r>
          </a:p>
        </p:txBody>
      </p:sp>
      <p:sp>
        <p:nvSpPr>
          <p:cNvPr id="17" name="TextBox 16">
            <a:extLst>
              <a:ext uri="{FF2B5EF4-FFF2-40B4-BE49-F238E27FC236}">
                <a16:creationId xmlns:a16="http://schemas.microsoft.com/office/drawing/2014/main" id="{E9A82C9D-BC7A-B549-A929-812E56F013C9}"/>
              </a:ext>
            </a:extLst>
          </p:cNvPr>
          <p:cNvSpPr txBox="1"/>
          <p:nvPr/>
        </p:nvSpPr>
        <p:spPr>
          <a:xfrm>
            <a:off x="7778684" y="3168634"/>
            <a:ext cx="1156086" cy="369332"/>
          </a:xfrm>
          <a:prstGeom prst="rect">
            <a:avLst/>
          </a:prstGeom>
          <a:noFill/>
        </p:spPr>
        <p:txBody>
          <a:bodyPr wrap="none" rtlCol="0">
            <a:spAutoFit/>
          </a:bodyPr>
          <a:lstStyle/>
          <a:p>
            <a:r>
              <a:rPr lang="en-US" dirty="0"/>
              <a:t>M2-nulled</a:t>
            </a:r>
          </a:p>
        </p:txBody>
      </p:sp>
      <p:pic>
        <p:nvPicPr>
          <p:cNvPr id="5" name="Picture 4">
            <a:extLst>
              <a:ext uri="{FF2B5EF4-FFF2-40B4-BE49-F238E27FC236}">
                <a16:creationId xmlns:a16="http://schemas.microsoft.com/office/drawing/2014/main" id="{B038115C-4F15-A74E-8A10-757FDEB70F1D}"/>
              </a:ext>
            </a:extLst>
          </p:cNvPr>
          <p:cNvPicPr>
            <a:picLocks noChangeAspect="1"/>
          </p:cNvPicPr>
          <p:nvPr/>
        </p:nvPicPr>
        <p:blipFill>
          <a:blip r:embed="rId2"/>
          <a:stretch>
            <a:fillRect/>
          </a:stretch>
        </p:blipFill>
        <p:spPr>
          <a:xfrm>
            <a:off x="1695968" y="3546165"/>
            <a:ext cx="4145859" cy="3132427"/>
          </a:xfrm>
          <a:prstGeom prst="rect">
            <a:avLst/>
          </a:prstGeom>
        </p:spPr>
      </p:pic>
      <p:pic>
        <p:nvPicPr>
          <p:cNvPr id="7" name="Picture 6">
            <a:extLst>
              <a:ext uri="{FF2B5EF4-FFF2-40B4-BE49-F238E27FC236}">
                <a16:creationId xmlns:a16="http://schemas.microsoft.com/office/drawing/2014/main" id="{434A3B77-4D96-5B4C-BAA2-E101B6660F11}"/>
              </a:ext>
            </a:extLst>
          </p:cNvPr>
          <p:cNvPicPr>
            <a:picLocks noChangeAspect="1"/>
          </p:cNvPicPr>
          <p:nvPr/>
        </p:nvPicPr>
        <p:blipFill>
          <a:blip r:embed="rId3"/>
          <a:stretch>
            <a:fillRect/>
          </a:stretch>
        </p:blipFill>
        <p:spPr>
          <a:xfrm>
            <a:off x="6389748" y="3673486"/>
            <a:ext cx="3933957" cy="3005106"/>
          </a:xfrm>
          <a:prstGeom prst="rect">
            <a:avLst/>
          </a:prstGeom>
        </p:spPr>
      </p:pic>
    </p:spTree>
    <p:extLst>
      <p:ext uri="{BB962C8B-B14F-4D97-AF65-F5344CB8AC3E}">
        <p14:creationId xmlns:p14="http://schemas.microsoft.com/office/powerpoint/2010/main" val="2433051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a:xfrm>
            <a:off x="838199" y="365125"/>
            <a:ext cx="11257345" cy="1325563"/>
          </a:xfrm>
        </p:spPr>
        <p:txBody>
          <a:bodyPr>
            <a:normAutofit/>
          </a:bodyPr>
          <a:lstStyle/>
          <a:p>
            <a:r>
              <a:rPr lang="en-US" dirty="0">
                <a:latin typeface="Times" pitchFamily="2" charset="0"/>
              </a:rPr>
              <a:t>Discussions from simulations</a:t>
            </a:r>
            <a:br>
              <a:rPr lang="en-US" dirty="0">
                <a:latin typeface="Times" pitchFamily="2" charset="0"/>
              </a:rPr>
            </a:br>
            <a:r>
              <a:rPr lang="en-US" dirty="0">
                <a:latin typeface="Times" pitchFamily="2" charset="0"/>
              </a:rPr>
              <a:t>– time-invariant accelerations, no initial velocity</a:t>
            </a:r>
          </a:p>
        </p:txBody>
      </p:sp>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a:xfrm>
            <a:off x="838200" y="1690688"/>
            <a:ext cx="2807194" cy="4351338"/>
          </a:xfrm>
        </p:spPr>
        <p:txBody>
          <a:bodyPr>
            <a:normAutofit/>
          </a:bodyPr>
          <a:lstStyle/>
          <a:p>
            <a:r>
              <a:rPr lang="en-US" dirty="0">
                <a:latin typeface="Times" pitchFamily="2" charset="0"/>
              </a:rPr>
              <a:t>What are the limitations of M1-nulled gradients address?</a:t>
            </a:r>
          </a:p>
          <a:p>
            <a:endParaRPr lang="en-US" dirty="0">
              <a:latin typeface="Times" pitchFamily="2" charset="0"/>
            </a:endParaRPr>
          </a:p>
          <a:p>
            <a:endParaRPr lang="en-US" dirty="0">
              <a:latin typeface="Times" pitchFamily="2" charset="0"/>
            </a:endParaRPr>
          </a:p>
        </p:txBody>
      </p:sp>
      <p:pic>
        <p:nvPicPr>
          <p:cNvPr id="8" name="Picture 7">
            <a:extLst>
              <a:ext uri="{FF2B5EF4-FFF2-40B4-BE49-F238E27FC236}">
                <a16:creationId xmlns:a16="http://schemas.microsoft.com/office/drawing/2014/main" id="{FF701206-6F3D-CC41-B900-814E81F3E50C}"/>
              </a:ext>
            </a:extLst>
          </p:cNvPr>
          <p:cNvPicPr>
            <a:picLocks noChangeAspect="1"/>
          </p:cNvPicPr>
          <p:nvPr/>
        </p:nvPicPr>
        <p:blipFill>
          <a:blip r:embed="rId2"/>
          <a:stretch>
            <a:fillRect/>
          </a:stretch>
        </p:blipFill>
        <p:spPr>
          <a:xfrm>
            <a:off x="3645394" y="1908175"/>
            <a:ext cx="7698218" cy="4573647"/>
          </a:xfrm>
          <a:prstGeom prst="rect">
            <a:avLst/>
          </a:prstGeom>
        </p:spPr>
      </p:pic>
    </p:spTree>
    <p:extLst>
      <p:ext uri="{BB962C8B-B14F-4D97-AF65-F5344CB8AC3E}">
        <p14:creationId xmlns:p14="http://schemas.microsoft.com/office/powerpoint/2010/main" val="11290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a:xfrm>
            <a:off x="838199" y="365125"/>
            <a:ext cx="11257345" cy="1325563"/>
          </a:xfrm>
        </p:spPr>
        <p:txBody>
          <a:bodyPr>
            <a:normAutofit/>
          </a:bodyPr>
          <a:lstStyle/>
          <a:p>
            <a:r>
              <a:rPr lang="en-US" dirty="0">
                <a:latin typeface="Times" pitchFamily="2" charset="0"/>
              </a:rPr>
              <a:t>Discussions from simulations</a:t>
            </a:r>
            <a:br>
              <a:rPr lang="en-US" dirty="0">
                <a:latin typeface="Times" pitchFamily="2" charset="0"/>
              </a:rPr>
            </a:br>
            <a:r>
              <a:rPr lang="en-US" dirty="0">
                <a:latin typeface="Times" pitchFamily="2" charset="0"/>
              </a:rPr>
              <a:t>– time-invariant accelerations, no initial velocity</a:t>
            </a:r>
          </a:p>
        </p:txBody>
      </p:sp>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a:xfrm>
            <a:off x="838200" y="1690688"/>
            <a:ext cx="2807194" cy="4351338"/>
          </a:xfrm>
        </p:spPr>
        <p:txBody>
          <a:bodyPr>
            <a:normAutofit/>
          </a:bodyPr>
          <a:lstStyle/>
          <a:p>
            <a:r>
              <a:rPr lang="en-US" dirty="0">
                <a:latin typeface="Times" pitchFamily="2" charset="0"/>
              </a:rPr>
              <a:t>What are the advantages of M2-nulled gradients over M1-nulled gradients?</a:t>
            </a:r>
          </a:p>
          <a:p>
            <a:r>
              <a:rPr lang="en-US" dirty="0">
                <a:latin typeface="Times" pitchFamily="2" charset="0"/>
              </a:rPr>
              <a:t>What issues can’t M2-nulled gradients address?</a:t>
            </a:r>
          </a:p>
          <a:p>
            <a:endParaRPr lang="en-US" dirty="0">
              <a:latin typeface="Times" pitchFamily="2" charset="0"/>
            </a:endParaRPr>
          </a:p>
          <a:p>
            <a:endParaRPr lang="en-US" dirty="0">
              <a:latin typeface="Times" pitchFamily="2" charset="0"/>
            </a:endParaRPr>
          </a:p>
        </p:txBody>
      </p:sp>
      <p:pic>
        <p:nvPicPr>
          <p:cNvPr id="8" name="Picture 7">
            <a:extLst>
              <a:ext uri="{FF2B5EF4-FFF2-40B4-BE49-F238E27FC236}">
                <a16:creationId xmlns:a16="http://schemas.microsoft.com/office/drawing/2014/main" id="{CDA721D4-60AB-DC44-920C-FD02B0F28D88}"/>
              </a:ext>
            </a:extLst>
          </p:cNvPr>
          <p:cNvPicPr>
            <a:picLocks noChangeAspect="1"/>
          </p:cNvPicPr>
          <p:nvPr/>
        </p:nvPicPr>
        <p:blipFill>
          <a:blip r:embed="rId2"/>
          <a:stretch>
            <a:fillRect/>
          </a:stretch>
        </p:blipFill>
        <p:spPr>
          <a:xfrm>
            <a:off x="4947695" y="2352876"/>
            <a:ext cx="6324600" cy="3911600"/>
          </a:xfrm>
          <a:prstGeom prst="rect">
            <a:avLst/>
          </a:prstGeom>
        </p:spPr>
      </p:pic>
    </p:spTree>
    <p:extLst>
      <p:ext uri="{BB962C8B-B14F-4D97-AF65-F5344CB8AC3E}">
        <p14:creationId xmlns:p14="http://schemas.microsoft.com/office/powerpoint/2010/main" val="1258510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p:txBody>
          <a:bodyPr/>
          <a:lstStyle/>
          <a:p>
            <a:r>
              <a:rPr lang="en-US" dirty="0">
                <a:latin typeface="Times" pitchFamily="2" charset="0"/>
              </a:rPr>
              <a:t>Discussions from simulations</a:t>
            </a:r>
          </a:p>
        </p:txBody>
      </p:sp>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p:txBody>
          <a:bodyPr>
            <a:normAutofit lnSpcReduction="10000"/>
          </a:bodyPr>
          <a:lstStyle/>
          <a:p>
            <a:r>
              <a:rPr lang="en-US" dirty="0">
                <a:latin typeface="Times" pitchFamily="2" charset="0"/>
              </a:rPr>
              <a:t>When and how is a monopolar gradient waveform insufficient?</a:t>
            </a:r>
          </a:p>
          <a:p>
            <a:r>
              <a:rPr lang="en-US" dirty="0">
                <a:latin typeface="Times" pitchFamily="2" charset="0"/>
              </a:rPr>
              <a:t>What issues can M1/M2-nulled gradients address?</a:t>
            </a:r>
          </a:p>
          <a:p>
            <a:r>
              <a:rPr lang="en-US" dirty="0">
                <a:latin typeface="Times" pitchFamily="2" charset="0"/>
              </a:rPr>
              <a:t>What issues can’t M1/M2-nulled gradients address? (time-variance)</a:t>
            </a:r>
          </a:p>
          <a:p>
            <a:endParaRPr lang="en-US" dirty="0">
              <a:latin typeface="Times" pitchFamily="2" charset="0"/>
            </a:endParaRPr>
          </a:p>
          <a:p>
            <a:endParaRPr lang="en-US" dirty="0">
              <a:latin typeface="Times" pitchFamily="2" charset="0"/>
            </a:endParaRPr>
          </a:p>
          <a:p>
            <a:endParaRPr lang="en-US" dirty="0">
              <a:latin typeface="Times" pitchFamily="2" charset="0"/>
            </a:endParaRPr>
          </a:p>
          <a:p>
            <a:r>
              <a:rPr lang="en-US" dirty="0">
                <a:latin typeface="Times" pitchFamily="2" charset="0"/>
              </a:rPr>
              <a:t>Why M1/M2-nulled gradients can’t refocus spins with time-variant motion?</a:t>
            </a:r>
          </a:p>
          <a:p>
            <a:r>
              <a:rPr lang="en-US" dirty="0">
                <a:latin typeface="Times" pitchFamily="2" charset="0"/>
              </a:rPr>
              <a:t>Isolating the effects of Brownian motion?</a:t>
            </a:r>
          </a:p>
          <a:p>
            <a:endParaRPr lang="en-US" dirty="0">
              <a:latin typeface="Times" pitchFamily="2" charset="0"/>
            </a:endParaRPr>
          </a:p>
          <a:p>
            <a:endParaRPr lang="en-US" dirty="0">
              <a:latin typeface="Times" pitchFamily="2" charset="0"/>
            </a:endParaRPr>
          </a:p>
        </p:txBody>
      </p:sp>
      <p:grpSp>
        <p:nvGrpSpPr>
          <p:cNvPr id="11" name="Group 10">
            <a:extLst>
              <a:ext uri="{FF2B5EF4-FFF2-40B4-BE49-F238E27FC236}">
                <a16:creationId xmlns:a16="http://schemas.microsoft.com/office/drawing/2014/main" id="{DAF978F9-6ABB-D94D-8BD6-6C5B096DBB85}"/>
              </a:ext>
            </a:extLst>
          </p:cNvPr>
          <p:cNvGrpSpPr/>
          <p:nvPr/>
        </p:nvGrpSpPr>
        <p:grpSpPr>
          <a:xfrm>
            <a:off x="1790525" y="3398539"/>
            <a:ext cx="7907669" cy="1241362"/>
            <a:chOff x="1790525" y="3398539"/>
            <a:chExt cx="7907669" cy="1241362"/>
          </a:xfrm>
        </p:grpSpPr>
        <p:pic>
          <p:nvPicPr>
            <p:cNvPr id="4" name="Picture 3">
              <a:extLst>
                <a:ext uri="{FF2B5EF4-FFF2-40B4-BE49-F238E27FC236}">
                  <a16:creationId xmlns:a16="http://schemas.microsoft.com/office/drawing/2014/main" id="{C914F5B3-CAE7-ED4E-A0A2-77FEE619F837}"/>
                </a:ext>
              </a:extLst>
            </p:cNvPr>
            <p:cNvPicPr>
              <a:picLocks noChangeAspect="1"/>
            </p:cNvPicPr>
            <p:nvPr/>
          </p:nvPicPr>
          <p:blipFill>
            <a:blip r:embed="rId2"/>
            <a:stretch>
              <a:fillRect/>
            </a:stretch>
          </p:blipFill>
          <p:spPr>
            <a:xfrm>
              <a:off x="1790525" y="3443119"/>
              <a:ext cx="7603821" cy="1012141"/>
            </a:xfrm>
            <a:prstGeom prst="rect">
              <a:avLst/>
            </a:prstGeom>
          </p:spPr>
        </p:pic>
        <p:grpSp>
          <p:nvGrpSpPr>
            <p:cNvPr id="5" name="Group 4">
              <a:extLst>
                <a:ext uri="{FF2B5EF4-FFF2-40B4-BE49-F238E27FC236}">
                  <a16:creationId xmlns:a16="http://schemas.microsoft.com/office/drawing/2014/main" id="{8E76817D-64DF-5143-BBE7-7A2EA92EBF31}"/>
                </a:ext>
              </a:extLst>
            </p:cNvPr>
            <p:cNvGrpSpPr/>
            <p:nvPr/>
          </p:nvGrpSpPr>
          <p:grpSpPr>
            <a:xfrm>
              <a:off x="6643507" y="4057652"/>
              <a:ext cx="902106" cy="582249"/>
              <a:chOff x="6961558" y="2467392"/>
              <a:chExt cx="902106" cy="582249"/>
            </a:xfrm>
          </p:grpSpPr>
          <p:cxnSp>
            <p:nvCxnSpPr>
              <p:cNvPr id="6" name="Straight Arrow Connector 5">
                <a:extLst>
                  <a:ext uri="{FF2B5EF4-FFF2-40B4-BE49-F238E27FC236}">
                    <a16:creationId xmlns:a16="http://schemas.microsoft.com/office/drawing/2014/main" id="{7F8707BD-2EB7-9548-BDEB-9EC810252826}"/>
                  </a:ext>
                </a:extLst>
              </p:cNvPr>
              <p:cNvCxnSpPr>
                <a:cxnSpLocks/>
              </p:cNvCxnSpPr>
              <p:nvPr/>
            </p:nvCxnSpPr>
            <p:spPr>
              <a:xfrm flipH="1" flipV="1">
                <a:off x="6961558" y="2467392"/>
                <a:ext cx="181364" cy="24428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CADA54-2F0A-274D-8F2A-6852DAF693C1}"/>
                      </a:ext>
                    </a:extLst>
                  </p:cNvPr>
                  <p:cNvSpPr txBox="1"/>
                  <p:nvPr/>
                </p:nvSpPr>
                <p:spPr>
                  <a:xfrm>
                    <a:off x="6961558" y="2680309"/>
                    <a:ext cx="9021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EFCADA54-2F0A-274D-8F2A-6852DAF693C1}"/>
                      </a:ext>
                    </a:extLst>
                  </p:cNvPr>
                  <p:cNvSpPr txBox="1">
                    <a:spLocks noRot="1" noChangeAspect="1" noMove="1" noResize="1" noEditPoints="1" noAdjustHandles="1" noChangeArrowheads="1" noChangeShapeType="1" noTextEdit="1"/>
                  </p:cNvSpPr>
                  <p:nvPr/>
                </p:nvSpPr>
                <p:spPr>
                  <a:xfrm>
                    <a:off x="6961558" y="2680309"/>
                    <a:ext cx="902106" cy="369332"/>
                  </a:xfrm>
                  <a:prstGeom prst="rect">
                    <a:avLst/>
                  </a:prstGeom>
                  <a:blipFill>
                    <a:blip r:embed="rId3"/>
                    <a:stretch>
                      <a:fillRect l="-2778" r="-11111" b="-34483"/>
                    </a:stretch>
                  </a:blipFill>
                </p:spPr>
                <p:txBody>
                  <a:bodyPr/>
                  <a:lstStyle/>
                  <a:p>
                    <a:r>
                      <a:rPr lang="en-US">
                        <a:noFill/>
                      </a:rPr>
                      <a:t> </a:t>
                    </a:r>
                  </a:p>
                </p:txBody>
              </p:sp>
            </mc:Fallback>
          </mc:AlternateContent>
        </p:grpSp>
        <p:grpSp>
          <p:nvGrpSpPr>
            <p:cNvPr id="8" name="Group 7">
              <a:extLst>
                <a:ext uri="{FF2B5EF4-FFF2-40B4-BE49-F238E27FC236}">
                  <a16:creationId xmlns:a16="http://schemas.microsoft.com/office/drawing/2014/main" id="{D7725215-E4A5-1944-8AAF-AB1EBE525717}"/>
                </a:ext>
              </a:extLst>
            </p:cNvPr>
            <p:cNvGrpSpPr/>
            <p:nvPr/>
          </p:nvGrpSpPr>
          <p:grpSpPr>
            <a:xfrm>
              <a:off x="8281553" y="3398539"/>
              <a:ext cx="1416641" cy="369332"/>
              <a:chOff x="6961558" y="2172147"/>
              <a:chExt cx="1416641" cy="369332"/>
            </a:xfrm>
          </p:grpSpPr>
          <p:cxnSp>
            <p:nvCxnSpPr>
              <p:cNvPr id="9" name="Straight Arrow Connector 8">
                <a:extLst>
                  <a:ext uri="{FF2B5EF4-FFF2-40B4-BE49-F238E27FC236}">
                    <a16:creationId xmlns:a16="http://schemas.microsoft.com/office/drawing/2014/main" id="{A4ECCB19-225C-2C4F-AC3F-AEE806585ABA}"/>
                  </a:ext>
                </a:extLst>
              </p:cNvPr>
              <p:cNvCxnSpPr>
                <a:cxnSpLocks/>
              </p:cNvCxnSpPr>
              <p:nvPr/>
            </p:nvCxnSpPr>
            <p:spPr>
              <a:xfrm flipH="1">
                <a:off x="6961558" y="2351750"/>
                <a:ext cx="453528" cy="11564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D16C3F-E8F5-8A4B-811D-651E0E59049E}"/>
                      </a:ext>
                    </a:extLst>
                  </p:cNvPr>
                  <p:cNvSpPr txBox="1"/>
                  <p:nvPr/>
                </p:nvSpPr>
                <p:spPr>
                  <a:xfrm>
                    <a:off x="7457819" y="2172147"/>
                    <a:ext cx="9203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0" name="TextBox 9">
                    <a:extLst>
                      <a:ext uri="{FF2B5EF4-FFF2-40B4-BE49-F238E27FC236}">
                        <a16:creationId xmlns:a16="http://schemas.microsoft.com/office/drawing/2014/main" id="{A6D16C3F-E8F5-8A4B-811D-651E0E59049E}"/>
                      </a:ext>
                    </a:extLst>
                  </p:cNvPr>
                  <p:cNvSpPr txBox="1">
                    <a:spLocks noRot="1" noChangeAspect="1" noMove="1" noResize="1" noEditPoints="1" noAdjustHandles="1" noChangeArrowheads="1" noChangeShapeType="1" noTextEdit="1"/>
                  </p:cNvSpPr>
                  <p:nvPr/>
                </p:nvSpPr>
                <p:spPr>
                  <a:xfrm>
                    <a:off x="7457819" y="2172147"/>
                    <a:ext cx="920380" cy="369332"/>
                  </a:xfrm>
                  <a:prstGeom prst="rect">
                    <a:avLst/>
                  </a:prstGeom>
                  <a:blipFill>
                    <a:blip r:embed="rId4"/>
                    <a:stretch>
                      <a:fillRect l="-2703" r="-9459" b="-30000"/>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2495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p:txBody>
          <a:bodyPr/>
          <a:lstStyle/>
          <a:p>
            <a:r>
              <a:rPr lang="en-US" dirty="0">
                <a:latin typeface="Times" pitchFamily="2" charset="0"/>
              </a:rPr>
              <a:t>Motion encoding vs. Motion compensation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a:xfrm>
                <a:off x="838200" y="1321904"/>
                <a:ext cx="10515600" cy="4666215"/>
              </a:xfrm>
            </p:spPr>
            <p:txBody>
              <a:bodyPr/>
              <a:lstStyle/>
              <a:p>
                <a:r>
                  <a:rPr lang="en-US" dirty="0">
                    <a:latin typeface="Times" pitchFamily="2" charset="0"/>
                  </a:rPr>
                  <a:t>Motion encoding gradients: M</a:t>
                </a:r>
                <a:r>
                  <a:rPr lang="en-US" baseline="-25000" dirty="0">
                    <a:latin typeface="Times" pitchFamily="2" charset="0"/>
                  </a:rPr>
                  <a:t>0 </a:t>
                </a:r>
                <a:r>
                  <a:rPr lang="en-US" dirty="0">
                    <a:latin typeface="Times" pitchFamily="2" charset="0"/>
                  </a:rPr>
                  <a:t>= 0, M</a:t>
                </a:r>
                <a:r>
                  <a:rPr lang="en-US" baseline="-25000" dirty="0">
                    <a:latin typeface="Times" pitchFamily="2" charset="0"/>
                  </a:rPr>
                  <a:t>1</a:t>
                </a:r>
                <a14:m>
                  <m:oMath xmlns:m="http://schemas.openxmlformats.org/officeDocument/2006/math">
                    <m:r>
                      <a:rPr lang="en-US" b="0" i="0" dirty="0" smtClean="0">
                        <a:latin typeface="Cambria Math" panose="02040503050406030204" pitchFamily="18" charset="0"/>
                        <a:ea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oMath>
                </a14:m>
                <a:r>
                  <a:rPr lang="en-US" dirty="0">
                    <a:latin typeface="Times" pitchFamily="2" charset="0"/>
                  </a:rPr>
                  <a:t> G </a:t>
                </a:r>
                <a:r>
                  <a:rPr lang="en-US" dirty="0">
                    <a:latin typeface="Times" pitchFamily="2" charset="0"/>
                    <a:sym typeface="Wingdings" pitchFamily="2" charset="2"/>
                  </a:rPr>
                  <a:t> phase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𝜐</m:t>
                    </m:r>
                  </m:oMath>
                </a14:m>
                <a:r>
                  <a:rPr lang="en-US" dirty="0">
                    <a:latin typeface="Times" pitchFamily="2" charset="0"/>
                  </a:rPr>
                  <a:t> </a:t>
                </a:r>
              </a:p>
              <a:p>
                <a:endParaRPr lang="en-US" dirty="0">
                  <a:latin typeface="Times" pitchFamily="2" charset="0"/>
                </a:endParaRPr>
              </a:p>
              <a:p>
                <a:endParaRPr lang="en-US" dirty="0">
                  <a:latin typeface="Times" pitchFamily="2" charset="0"/>
                </a:endParaRPr>
              </a:p>
              <a:p>
                <a:endParaRPr lang="en-US" dirty="0">
                  <a:latin typeface="Times" pitchFamily="2" charset="0"/>
                </a:endParaRPr>
              </a:p>
              <a:p>
                <a:pPr marL="0" indent="0">
                  <a:buNone/>
                </a:pPr>
                <a:endParaRPr lang="en-US" dirty="0">
                  <a:latin typeface="Times" pitchFamily="2" charset="0"/>
                </a:endParaRPr>
              </a:p>
              <a:p>
                <a:endParaRPr lang="en-US" dirty="0">
                  <a:latin typeface="Times" pitchFamily="2" charset="0"/>
                </a:endParaRPr>
              </a:p>
              <a:p>
                <a:r>
                  <a:rPr lang="en-US" dirty="0">
                    <a:latin typeface="Times" pitchFamily="2" charset="0"/>
                  </a:rPr>
                  <a:t>Motion compensated gradients: M</a:t>
                </a:r>
                <a:r>
                  <a:rPr lang="en-US" baseline="-25000" dirty="0">
                    <a:latin typeface="Times" pitchFamily="2" charset="0"/>
                  </a:rPr>
                  <a:t>0 </a:t>
                </a:r>
                <a:r>
                  <a:rPr lang="en-US" dirty="0">
                    <a:latin typeface="Times" pitchFamily="2" charset="0"/>
                  </a:rPr>
                  <a:t>= 0, M</a:t>
                </a:r>
                <a:r>
                  <a:rPr lang="en-US" baseline="-25000" dirty="0">
                    <a:latin typeface="Times" pitchFamily="2" charset="0"/>
                  </a:rPr>
                  <a:t>1</a:t>
                </a:r>
                <a:r>
                  <a:rPr lang="en-US" dirty="0">
                    <a:latin typeface="Times" pitchFamily="2" charset="0"/>
                  </a:rPr>
                  <a:t>=0, M</a:t>
                </a:r>
                <a:r>
                  <a:rPr lang="en-US" baseline="-25000" dirty="0">
                    <a:latin typeface="Times" pitchFamily="2" charset="0"/>
                  </a:rPr>
                  <a:t>2</a:t>
                </a:r>
                <a:r>
                  <a:rPr lang="en-US" dirty="0">
                    <a:latin typeface="Times" pitchFamily="2" charset="0"/>
                  </a:rPr>
                  <a:t>=0…</a:t>
                </a:r>
              </a:p>
              <a:p>
                <a:endParaRPr lang="en-US" dirty="0">
                  <a:latin typeface="Times" pitchFamily="2" charset="0"/>
                </a:endParaRPr>
              </a:p>
            </p:txBody>
          </p:sp>
        </mc:Choice>
        <mc:Fallback xmlns="">
          <p:sp>
            <p:nvSpPr>
              <p:cNvPr id="3" name="Content Placeholder 2">
                <a:extLst>
                  <a:ext uri="{FF2B5EF4-FFF2-40B4-BE49-F238E27FC236}">
                    <a16:creationId xmlns:a16="http://schemas.microsoft.com/office/drawing/2014/main" id="{42E33A50-3299-B540-A1EE-65CC6CE95640}"/>
                  </a:ext>
                </a:extLst>
              </p:cNvPr>
              <p:cNvSpPr>
                <a:spLocks noGrp="1" noRot="1" noChangeAspect="1" noMove="1" noResize="1" noEditPoints="1" noAdjustHandles="1" noChangeArrowheads="1" noChangeShapeType="1" noTextEdit="1"/>
              </p:cNvSpPr>
              <p:nvPr>
                <p:ph idx="1"/>
              </p:nvPr>
            </p:nvSpPr>
            <p:spPr>
              <a:xfrm>
                <a:off x="838200" y="1321904"/>
                <a:ext cx="10515600" cy="4666215"/>
              </a:xfrm>
              <a:blipFill>
                <a:blip r:embed="rId2"/>
                <a:stretch>
                  <a:fillRect l="-965" t="-216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49D0AF-420C-4B41-B8B4-3AC096DC2521}"/>
              </a:ext>
            </a:extLst>
          </p:cNvPr>
          <p:cNvPicPr>
            <a:picLocks noChangeAspect="1"/>
          </p:cNvPicPr>
          <p:nvPr/>
        </p:nvPicPr>
        <p:blipFill>
          <a:blip r:embed="rId3"/>
          <a:stretch>
            <a:fillRect/>
          </a:stretch>
        </p:blipFill>
        <p:spPr>
          <a:xfrm>
            <a:off x="1052984" y="1774254"/>
            <a:ext cx="3774396" cy="1880757"/>
          </a:xfrm>
          <a:prstGeom prst="rect">
            <a:avLst/>
          </a:prstGeom>
        </p:spPr>
      </p:pic>
      <p:pic>
        <p:nvPicPr>
          <p:cNvPr id="7" name="Picture 6">
            <a:extLst>
              <a:ext uri="{FF2B5EF4-FFF2-40B4-BE49-F238E27FC236}">
                <a16:creationId xmlns:a16="http://schemas.microsoft.com/office/drawing/2014/main" id="{69F309D3-846F-8E46-BB17-E547BB93D5E9}"/>
              </a:ext>
            </a:extLst>
          </p:cNvPr>
          <p:cNvPicPr>
            <a:picLocks noChangeAspect="1"/>
          </p:cNvPicPr>
          <p:nvPr/>
        </p:nvPicPr>
        <p:blipFill>
          <a:blip r:embed="rId4"/>
          <a:stretch>
            <a:fillRect/>
          </a:stretch>
        </p:blipFill>
        <p:spPr>
          <a:xfrm>
            <a:off x="1052984" y="4797960"/>
            <a:ext cx="5846089" cy="2096037"/>
          </a:xfrm>
          <a:prstGeom prst="rect">
            <a:avLst/>
          </a:prstGeom>
        </p:spPr>
      </p:pic>
      <p:pic>
        <p:nvPicPr>
          <p:cNvPr id="9" name="Picture 8">
            <a:extLst>
              <a:ext uri="{FF2B5EF4-FFF2-40B4-BE49-F238E27FC236}">
                <a16:creationId xmlns:a16="http://schemas.microsoft.com/office/drawing/2014/main" id="{C7856E7B-3FB7-BF40-A8BA-7E0DA893AE7F}"/>
              </a:ext>
            </a:extLst>
          </p:cNvPr>
          <p:cNvPicPr>
            <a:picLocks noChangeAspect="1"/>
          </p:cNvPicPr>
          <p:nvPr/>
        </p:nvPicPr>
        <p:blipFill>
          <a:blip r:embed="rId5"/>
          <a:stretch>
            <a:fillRect/>
          </a:stretch>
        </p:blipFill>
        <p:spPr>
          <a:xfrm>
            <a:off x="5180232" y="1752973"/>
            <a:ext cx="4828472" cy="730569"/>
          </a:xfrm>
          <a:prstGeom prst="rect">
            <a:avLst/>
          </a:prstGeom>
        </p:spPr>
      </p:pic>
      <p:pic>
        <p:nvPicPr>
          <p:cNvPr id="11" name="Picture 10">
            <a:extLst>
              <a:ext uri="{FF2B5EF4-FFF2-40B4-BE49-F238E27FC236}">
                <a16:creationId xmlns:a16="http://schemas.microsoft.com/office/drawing/2014/main" id="{FD93BDA5-CD7B-184F-B7DD-B7FFD9913B10}"/>
              </a:ext>
            </a:extLst>
          </p:cNvPr>
          <p:cNvPicPr>
            <a:picLocks noChangeAspect="1"/>
          </p:cNvPicPr>
          <p:nvPr/>
        </p:nvPicPr>
        <p:blipFill>
          <a:blip r:embed="rId6"/>
          <a:stretch>
            <a:fillRect/>
          </a:stretch>
        </p:blipFill>
        <p:spPr>
          <a:xfrm>
            <a:off x="5120597" y="2412007"/>
            <a:ext cx="4600951" cy="1732610"/>
          </a:xfrm>
          <a:prstGeom prst="rect">
            <a:avLst/>
          </a:prstGeom>
        </p:spPr>
      </p:pic>
      <p:pic>
        <p:nvPicPr>
          <p:cNvPr id="13" name="Picture 12">
            <a:extLst>
              <a:ext uri="{FF2B5EF4-FFF2-40B4-BE49-F238E27FC236}">
                <a16:creationId xmlns:a16="http://schemas.microsoft.com/office/drawing/2014/main" id="{DE3A5A5E-294E-D644-A3E4-E3D7E2128605}"/>
              </a:ext>
            </a:extLst>
          </p:cNvPr>
          <p:cNvPicPr>
            <a:picLocks noChangeAspect="1"/>
          </p:cNvPicPr>
          <p:nvPr/>
        </p:nvPicPr>
        <p:blipFill>
          <a:blip r:embed="rId7"/>
          <a:stretch>
            <a:fillRect/>
          </a:stretch>
        </p:blipFill>
        <p:spPr>
          <a:xfrm>
            <a:off x="9449917" y="2630176"/>
            <a:ext cx="1943100" cy="812800"/>
          </a:xfrm>
          <a:prstGeom prst="rect">
            <a:avLst/>
          </a:prstGeom>
        </p:spPr>
      </p:pic>
    </p:spTree>
    <p:extLst>
      <p:ext uri="{BB962C8B-B14F-4D97-AF65-F5344CB8AC3E}">
        <p14:creationId xmlns:p14="http://schemas.microsoft.com/office/powerpoint/2010/main" val="4025587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3B2282E-03E2-9345-B443-87E77A39851B}"/>
              </a:ext>
            </a:extLst>
          </p:cNvPr>
          <p:cNvGraphicFramePr>
            <a:graphicFrameLocks noChangeAspect="1"/>
          </p:cNvGraphicFramePr>
          <p:nvPr>
            <p:custDataLst>
              <p:tags r:id="rId2"/>
            </p:custDataLs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82" name="think-cell Slide" r:id="rId5" imgW="7772400" imgH="10058400" progId="TCLayout.ActiveDocument.1">
                  <p:embed/>
                </p:oleObj>
              </mc:Choice>
              <mc:Fallback>
                <p:oleObj name="think-cell Slide" r:id="rId5" imgW="7772400" imgH="10058400" progId="TCLayout.ActiveDocument.1">
                  <p:embed/>
                  <p:pic>
                    <p:nvPicPr>
                      <p:cNvPr id="7" name="Object 6" hidden="1">
                        <a:extLst>
                          <a:ext uri="{FF2B5EF4-FFF2-40B4-BE49-F238E27FC236}">
                            <a16:creationId xmlns:a16="http://schemas.microsoft.com/office/drawing/2014/main" id="{F3B2282E-03E2-9345-B443-87E77A39851B}"/>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5146EAD-7C6E-E94C-BBDC-FDB0496FD2E3}"/>
              </a:ext>
            </a:extLst>
          </p:cNvPr>
          <p:cNvSpPr>
            <a:spLocks noGrp="1"/>
          </p:cNvSpPr>
          <p:nvPr>
            <p:ph type="title"/>
          </p:nvPr>
        </p:nvSpPr>
        <p:spPr>
          <a:xfrm>
            <a:off x="699052" y="251751"/>
            <a:ext cx="10515600" cy="1325563"/>
          </a:xfrm>
        </p:spPr>
        <p:txBody>
          <a:bodyPr vert="horz">
            <a:normAutofit/>
          </a:bodyPr>
          <a:lstStyle/>
          <a:p>
            <a:r>
              <a:rPr lang="en-US" sz="3600" dirty="0">
                <a:latin typeface="Times New Roman" panose="02020603050405020304" pitchFamily="18" charset="0"/>
                <a:cs typeface="Times New Roman" panose="02020603050405020304" pitchFamily="18" charset="0"/>
              </a:rPr>
              <a:t>Diffusion encoding gradient</a:t>
            </a:r>
          </a:p>
        </p:txBody>
      </p:sp>
      <p:sp>
        <p:nvSpPr>
          <p:cNvPr id="3" name="Date Placeholder 2">
            <a:extLst>
              <a:ext uri="{FF2B5EF4-FFF2-40B4-BE49-F238E27FC236}">
                <a16:creationId xmlns:a16="http://schemas.microsoft.com/office/drawing/2014/main" id="{9C9DA728-A126-3248-996F-8978E528DCEC}"/>
              </a:ext>
            </a:extLst>
          </p:cNvPr>
          <p:cNvSpPr>
            <a:spLocks noGrp="1"/>
          </p:cNvSpPr>
          <p:nvPr>
            <p:ph type="dt" sz="half" idx="10"/>
          </p:nvPr>
        </p:nvSpPr>
        <p:spPr/>
        <p:txBody>
          <a:bodyPr/>
          <a:lstStyle/>
          <a:p>
            <a:fld id="{EEC0A0D5-E68C-644F-9477-AE21717A1382}" type="datetime1">
              <a:rPr lang="en-US" smtClean="0"/>
              <a:t>1/12/21</a:t>
            </a:fld>
            <a:endParaRPr lang="en-US" dirty="0"/>
          </a:p>
        </p:txBody>
      </p:sp>
      <p:sp>
        <p:nvSpPr>
          <p:cNvPr id="4" name="Slide Number Placeholder 3">
            <a:extLst>
              <a:ext uri="{FF2B5EF4-FFF2-40B4-BE49-F238E27FC236}">
                <a16:creationId xmlns:a16="http://schemas.microsoft.com/office/drawing/2014/main" id="{F935D7FE-2F30-2A41-980D-45C276E8DE13}"/>
              </a:ext>
            </a:extLst>
          </p:cNvPr>
          <p:cNvSpPr>
            <a:spLocks noGrp="1"/>
          </p:cNvSpPr>
          <p:nvPr>
            <p:ph type="sldNum" sz="quarter" idx="12"/>
          </p:nvPr>
        </p:nvSpPr>
        <p:spPr/>
        <p:txBody>
          <a:bodyPr/>
          <a:lstStyle/>
          <a:p>
            <a:fld id="{AB64D416-42CF-B548-9B01-CED0433935B5}" type="slidenum">
              <a:rPr lang="en-US" smtClean="0"/>
              <a:t>2</a:t>
            </a:fld>
            <a:endParaRPr lang="en-US"/>
          </a:p>
        </p:txBody>
      </p:sp>
      <p:pic>
        <p:nvPicPr>
          <p:cNvPr id="12" name="Picture 11">
            <a:extLst>
              <a:ext uri="{FF2B5EF4-FFF2-40B4-BE49-F238E27FC236}">
                <a16:creationId xmlns:a16="http://schemas.microsoft.com/office/drawing/2014/main" id="{228AD374-9E20-214E-AFA1-93A2BD9F073F}"/>
              </a:ext>
            </a:extLst>
          </p:cNvPr>
          <p:cNvPicPr>
            <a:picLocks noChangeAspect="1"/>
          </p:cNvPicPr>
          <p:nvPr/>
        </p:nvPicPr>
        <p:blipFill>
          <a:blip r:embed="rId7"/>
          <a:stretch>
            <a:fillRect/>
          </a:stretch>
        </p:blipFill>
        <p:spPr>
          <a:xfrm>
            <a:off x="393700" y="2862396"/>
            <a:ext cx="3632200" cy="1752600"/>
          </a:xfrm>
          <a:prstGeom prst="rect">
            <a:avLst/>
          </a:prstGeom>
        </p:spPr>
      </p:pic>
      <p:pic>
        <p:nvPicPr>
          <p:cNvPr id="14" name="Picture 13">
            <a:extLst>
              <a:ext uri="{FF2B5EF4-FFF2-40B4-BE49-F238E27FC236}">
                <a16:creationId xmlns:a16="http://schemas.microsoft.com/office/drawing/2014/main" id="{F0D1A8B9-E2D2-5646-A85B-7DB12269BC5C}"/>
              </a:ext>
            </a:extLst>
          </p:cNvPr>
          <p:cNvPicPr>
            <a:picLocks noChangeAspect="1"/>
          </p:cNvPicPr>
          <p:nvPr/>
        </p:nvPicPr>
        <p:blipFill rotWithShape="1">
          <a:blip r:embed="rId8"/>
          <a:srcRect l="633" r="1"/>
          <a:stretch/>
        </p:blipFill>
        <p:spPr>
          <a:xfrm>
            <a:off x="4266130" y="2862396"/>
            <a:ext cx="3647039" cy="1752600"/>
          </a:xfrm>
          <a:prstGeom prst="rect">
            <a:avLst/>
          </a:prstGeom>
        </p:spPr>
      </p:pic>
      <p:pic>
        <p:nvPicPr>
          <p:cNvPr id="16" name="Picture 15">
            <a:extLst>
              <a:ext uri="{FF2B5EF4-FFF2-40B4-BE49-F238E27FC236}">
                <a16:creationId xmlns:a16="http://schemas.microsoft.com/office/drawing/2014/main" id="{82580EC6-91ED-B842-ADD3-B773D2A05858}"/>
              </a:ext>
            </a:extLst>
          </p:cNvPr>
          <p:cNvPicPr>
            <a:picLocks noChangeAspect="1"/>
          </p:cNvPicPr>
          <p:nvPr/>
        </p:nvPicPr>
        <p:blipFill>
          <a:blip r:embed="rId9"/>
          <a:stretch>
            <a:fillRect/>
          </a:stretch>
        </p:blipFill>
        <p:spPr>
          <a:xfrm>
            <a:off x="8153400" y="2824296"/>
            <a:ext cx="3657600" cy="1828800"/>
          </a:xfrm>
          <a:prstGeom prst="rect">
            <a:avLst/>
          </a:prstGeom>
        </p:spPr>
      </p:pic>
      <p:sp>
        <p:nvSpPr>
          <p:cNvPr id="17" name="TextBox 16">
            <a:extLst>
              <a:ext uri="{FF2B5EF4-FFF2-40B4-BE49-F238E27FC236}">
                <a16:creationId xmlns:a16="http://schemas.microsoft.com/office/drawing/2014/main" id="{2FF7E03D-7286-3742-A7CB-FE7256C743A2}"/>
              </a:ext>
            </a:extLst>
          </p:cNvPr>
          <p:cNvSpPr txBox="1"/>
          <p:nvPr/>
        </p:nvSpPr>
        <p:spPr>
          <a:xfrm>
            <a:off x="393700" y="1442560"/>
            <a:ext cx="5885907" cy="1200329"/>
          </a:xfrm>
          <a:prstGeom prst="rect">
            <a:avLst/>
          </a:prstGeom>
          <a:noFill/>
        </p:spPr>
        <p:txBody>
          <a:bodyPr wrap="none" rtlCol="0">
            <a:spAutoFit/>
          </a:bodyPr>
          <a:lstStyle/>
          <a:p>
            <a:r>
              <a:rPr lang="en-US" b="1" dirty="0"/>
              <a:t>Monopolar:</a:t>
            </a:r>
          </a:p>
          <a:p>
            <a:r>
              <a:rPr lang="en-US" dirty="0"/>
              <a:t>Clinical convention</a:t>
            </a:r>
          </a:p>
          <a:p>
            <a:r>
              <a:rPr lang="en-US" dirty="0"/>
              <a:t>Sensitivity to cardiac &amp; respiratory bulk motion --&gt; signal loss</a:t>
            </a:r>
          </a:p>
          <a:p>
            <a:r>
              <a:rPr lang="en-US" dirty="0"/>
              <a:t>Cardiac &amp; respiratory gating with limited success</a:t>
            </a:r>
          </a:p>
        </p:txBody>
      </p:sp>
      <p:sp>
        <p:nvSpPr>
          <p:cNvPr id="18" name="TextBox 17">
            <a:extLst>
              <a:ext uri="{FF2B5EF4-FFF2-40B4-BE49-F238E27FC236}">
                <a16:creationId xmlns:a16="http://schemas.microsoft.com/office/drawing/2014/main" id="{94D32B7C-337E-4E4E-8953-4A562B7FD03A}"/>
              </a:ext>
            </a:extLst>
          </p:cNvPr>
          <p:cNvSpPr txBox="1"/>
          <p:nvPr/>
        </p:nvSpPr>
        <p:spPr>
          <a:xfrm>
            <a:off x="3782412" y="4976262"/>
            <a:ext cx="4348880" cy="1477328"/>
          </a:xfrm>
          <a:prstGeom prst="rect">
            <a:avLst/>
          </a:prstGeom>
          <a:noFill/>
        </p:spPr>
        <p:txBody>
          <a:bodyPr wrap="square" rtlCol="0">
            <a:spAutoFit/>
          </a:bodyPr>
          <a:lstStyle/>
          <a:p>
            <a:r>
              <a:rPr lang="en-US" dirty="0"/>
              <a:t>Velocity compensated diffusion-encoding gradient waveforms (M</a:t>
            </a:r>
            <a:r>
              <a:rPr lang="en-US" baseline="-25000" dirty="0"/>
              <a:t>1</a:t>
            </a:r>
            <a:r>
              <a:rPr lang="en-US" dirty="0"/>
              <a:t>=0) have been implemented in the liver and demonstrate improved ADC measurement reproducibility without respiratory or cardiac triggering</a:t>
            </a:r>
          </a:p>
        </p:txBody>
      </p:sp>
      <p:sp>
        <p:nvSpPr>
          <p:cNvPr id="19" name="TextBox 18">
            <a:extLst>
              <a:ext uri="{FF2B5EF4-FFF2-40B4-BE49-F238E27FC236}">
                <a16:creationId xmlns:a16="http://schemas.microsoft.com/office/drawing/2014/main" id="{DCC843FF-60DD-5B4E-902D-E20FF3D5BBD5}"/>
              </a:ext>
            </a:extLst>
          </p:cNvPr>
          <p:cNvSpPr txBox="1"/>
          <p:nvPr/>
        </p:nvSpPr>
        <p:spPr>
          <a:xfrm>
            <a:off x="7066338" y="1433654"/>
            <a:ext cx="5274051" cy="1477328"/>
          </a:xfrm>
          <a:prstGeom prst="rect">
            <a:avLst/>
          </a:prstGeom>
          <a:noFill/>
        </p:spPr>
        <p:txBody>
          <a:bodyPr wrap="square" rtlCol="0">
            <a:spAutoFit/>
          </a:bodyPr>
          <a:lstStyle/>
          <a:p>
            <a:r>
              <a:rPr lang="en-US" b="1" dirty="0"/>
              <a:t>Motion-compensated (MOCO): </a:t>
            </a:r>
          </a:p>
          <a:p>
            <a:r>
              <a:rPr lang="en-US" dirty="0"/>
              <a:t>Velocity and acceleration-compensated waveforms (M</a:t>
            </a:r>
            <a:r>
              <a:rPr lang="en-US" baseline="-25000" dirty="0"/>
              <a:t>1</a:t>
            </a:r>
            <a:r>
              <a:rPr lang="en-US" dirty="0"/>
              <a:t>=M</a:t>
            </a:r>
            <a:r>
              <a:rPr lang="en-US" baseline="-25000" dirty="0"/>
              <a:t>2</a:t>
            </a:r>
            <a:r>
              <a:rPr lang="en-US" dirty="0"/>
              <a:t>=0) </a:t>
            </a:r>
            <a:r>
              <a:rPr lang="en-US" dirty="0">
                <a:sym typeface="Wingdings" pitchFamily="2" charset="2"/>
              </a:rPr>
              <a:t> </a:t>
            </a:r>
            <a:r>
              <a:rPr lang="en-US" dirty="0"/>
              <a:t>improve dramatically the bulk motion robustness of cardiac DWI</a:t>
            </a:r>
          </a:p>
          <a:p>
            <a:r>
              <a:rPr lang="en-US" dirty="0"/>
              <a:t>Long TE </a:t>
            </a:r>
            <a:r>
              <a:rPr lang="en-US" dirty="0">
                <a:sym typeface="Wingdings" pitchFamily="2" charset="2"/>
              </a:rPr>
              <a:t> more on optimization strategies later</a:t>
            </a:r>
            <a:endParaRPr lang="en-US" dirty="0"/>
          </a:p>
        </p:txBody>
      </p:sp>
      <p:grpSp>
        <p:nvGrpSpPr>
          <p:cNvPr id="23" name="Group 22">
            <a:extLst>
              <a:ext uri="{FF2B5EF4-FFF2-40B4-BE49-F238E27FC236}">
                <a16:creationId xmlns:a16="http://schemas.microsoft.com/office/drawing/2014/main" id="{54192DFE-378A-434E-AD9E-374D206B8A81}"/>
              </a:ext>
            </a:extLst>
          </p:cNvPr>
          <p:cNvGrpSpPr/>
          <p:nvPr/>
        </p:nvGrpSpPr>
        <p:grpSpPr>
          <a:xfrm>
            <a:off x="8787472" y="4653096"/>
            <a:ext cx="2902626" cy="2204904"/>
            <a:chOff x="8787472" y="4653096"/>
            <a:chExt cx="2902626" cy="2204904"/>
          </a:xfrm>
        </p:grpSpPr>
        <p:pic>
          <p:nvPicPr>
            <p:cNvPr id="21" name="Picture 20">
              <a:extLst>
                <a:ext uri="{FF2B5EF4-FFF2-40B4-BE49-F238E27FC236}">
                  <a16:creationId xmlns:a16="http://schemas.microsoft.com/office/drawing/2014/main" id="{59BF358A-4C4E-4B46-BDAF-B6E1A230F2FA}"/>
                </a:ext>
              </a:extLst>
            </p:cNvPr>
            <p:cNvPicPr>
              <a:picLocks noChangeAspect="1"/>
            </p:cNvPicPr>
            <p:nvPr/>
          </p:nvPicPr>
          <p:blipFill>
            <a:blip r:embed="rId10"/>
            <a:stretch>
              <a:fillRect/>
            </a:stretch>
          </p:blipFill>
          <p:spPr>
            <a:xfrm>
              <a:off x="8787472" y="5160085"/>
              <a:ext cx="2126597" cy="1697915"/>
            </a:xfrm>
            <a:prstGeom prst="rect">
              <a:avLst/>
            </a:prstGeom>
          </p:spPr>
        </p:pic>
        <p:sp>
          <p:nvSpPr>
            <p:cNvPr id="22" name="TextBox 21">
              <a:extLst>
                <a:ext uri="{FF2B5EF4-FFF2-40B4-BE49-F238E27FC236}">
                  <a16:creationId xmlns:a16="http://schemas.microsoft.com/office/drawing/2014/main" id="{5E2156E7-7190-6543-A6D4-492F8C168E64}"/>
                </a:ext>
              </a:extLst>
            </p:cNvPr>
            <p:cNvSpPr txBox="1"/>
            <p:nvPr/>
          </p:nvSpPr>
          <p:spPr>
            <a:xfrm>
              <a:off x="8908374" y="4653096"/>
              <a:ext cx="2781724" cy="646331"/>
            </a:xfrm>
            <a:prstGeom prst="rect">
              <a:avLst/>
            </a:prstGeom>
            <a:noFill/>
          </p:spPr>
          <p:txBody>
            <a:bodyPr wrap="none" rtlCol="0">
              <a:spAutoFit/>
            </a:bodyPr>
            <a:lstStyle/>
            <a:p>
              <a:r>
                <a:rPr lang="en-US" dirty="0"/>
                <a:t>Moments of the gradients:</a:t>
              </a:r>
              <a:r>
                <a:rPr lang="zh-CN" altLang="en-US" dirty="0"/>
                <a:t> </a:t>
              </a:r>
              <a:endParaRPr lang="en-US" altLang="zh-CN" dirty="0"/>
            </a:p>
            <a:p>
              <a:r>
                <a:rPr lang="en-US" altLang="zh-CN" dirty="0">
                  <a:sym typeface="Wingdings" pitchFamily="2" charset="2"/>
                </a:rPr>
                <a:t> more on signal modeling</a:t>
              </a:r>
              <a:endParaRPr lang="en-US" dirty="0"/>
            </a:p>
          </p:txBody>
        </p:sp>
      </p:grpSp>
    </p:spTree>
    <p:extLst>
      <p:ext uri="{BB962C8B-B14F-4D97-AF65-F5344CB8AC3E}">
        <p14:creationId xmlns:p14="http://schemas.microsoft.com/office/powerpoint/2010/main" val="408727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p:txBody>
          <a:bodyPr/>
          <a:lstStyle/>
          <a:p>
            <a:r>
              <a:rPr lang="en-US" dirty="0">
                <a:latin typeface="Times" pitchFamily="2" charset="0"/>
              </a:rPr>
              <a:t>Motion Simulation</a:t>
            </a:r>
          </a:p>
        </p:txBody>
      </p:sp>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a:xfrm>
            <a:off x="838200" y="1825624"/>
            <a:ext cx="12020550" cy="4727575"/>
          </a:xfrm>
        </p:spPr>
        <p:txBody>
          <a:bodyPr>
            <a:normAutofit/>
          </a:bodyPr>
          <a:lstStyle/>
          <a:p>
            <a:r>
              <a:rPr lang="en-US" dirty="0">
                <a:latin typeface="Times" pitchFamily="2" charset="0"/>
              </a:rPr>
              <a:t>Brownian motion</a:t>
            </a:r>
          </a:p>
          <a:p>
            <a:r>
              <a:rPr lang="en-US" dirty="0">
                <a:latin typeface="Times" pitchFamily="2" charset="0"/>
              </a:rPr>
              <a:t>Brownian motion + Coherent, time-invariant motion</a:t>
            </a:r>
          </a:p>
          <a:p>
            <a:r>
              <a:rPr lang="en-US" dirty="0">
                <a:latin typeface="Times" pitchFamily="2" charset="0"/>
              </a:rPr>
              <a:t>Brownian motion + Coherent, time-variant motion</a:t>
            </a:r>
          </a:p>
          <a:p>
            <a:r>
              <a:rPr lang="en-US" dirty="0">
                <a:latin typeface="Times" pitchFamily="2" charset="0"/>
              </a:rPr>
              <a:t>Brownian motion + Incoherent (spread of velocities), time-invariant motion </a:t>
            </a:r>
          </a:p>
          <a:p>
            <a:r>
              <a:rPr lang="en-US" dirty="0">
                <a:latin typeface="Times" pitchFamily="2" charset="0"/>
              </a:rPr>
              <a:t>Brownian motion + Incoherent, time-variant motion</a:t>
            </a:r>
          </a:p>
          <a:p>
            <a:r>
              <a:rPr lang="en-US" dirty="0">
                <a:latin typeface="Times" pitchFamily="2" charset="0"/>
              </a:rPr>
              <a:t>Coherent, time-invariant motion </a:t>
            </a:r>
          </a:p>
          <a:p>
            <a:r>
              <a:rPr lang="en-US" dirty="0">
                <a:latin typeface="Times" pitchFamily="2" charset="0"/>
              </a:rPr>
              <a:t>Coherent, time-variant motion</a:t>
            </a:r>
          </a:p>
          <a:p>
            <a:r>
              <a:rPr lang="en-US" dirty="0">
                <a:latin typeface="Times" pitchFamily="2" charset="0"/>
              </a:rPr>
              <a:t>Incoherent, time-invariant motion</a:t>
            </a:r>
          </a:p>
          <a:p>
            <a:r>
              <a:rPr lang="en-US" dirty="0">
                <a:latin typeface="Times" pitchFamily="2" charset="0"/>
              </a:rPr>
              <a:t>Incoherent, time-variant motion</a:t>
            </a:r>
          </a:p>
        </p:txBody>
      </p:sp>
    </p:spTree>
    <p:extLst>
      <p:ext uri="{BB962C8B-B14F-4D97-AF65-F5344CB8AC3E}">
        <p14:creationId xmlns:p14="http://schemas.microsoft.com/office/powerpoint/2010/main" val="101290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E11A6-5FE9-A148-9FDF-53617A205ECC}"/>
              </a:ext>
            </a:extLst>
          </p:cNvPr>
          <p:cNvSpPr>
            <a:spLocks noGrp="1"/>
          </p:cNvSpPr>
          <p:nvPr>
            <p:ph type="title"/>
          </p:nvPr>
        </p:nvSpPr>
        <p:spPr/>
        <p:txBody>
          <a:bodyPr/>
          <a:lstStyle/>
          <a:p>
            <a:r>
              <a:rPr lang="en-US" dirty="0">
                <a:latin typeface="Times" pitchFamily="2" charset="0"/>
                <a:ea typeface="Tahoma" panose="020B0604030504040204" pitchFamily="34" charset="0"/>
                <a:cs typeface="Tahoma" panose="020B0604030504040204" pitchFamily="34" charset="0"/>
              </a:rPr>
              <a:t>Signal Model from Moving Molecule</a:t>
            </a:r>
          </a:p>
        </p:txBody>
      </p:sp>
      <p:sp>
        <p:nvSpPr>
          <p:cNvPr id="6" name="Content Placeholder 2">
            <a:extLst>
              <a:ext uri="{FF2B5EF4-FFF2-40B4-BE49-F238E27FC236}">
                <a16:creationId xmlns:a16="http://schemas.microsoft.com/office/drawing/2014/main" id="{5890B4A1-C89C-9048-93BD-D1A5A03415C0}"/>
              </a:ext>
            </a:extLst>
          </p:cNvPr>
          <p:cNvSpPr>
            <a:spLocks noGrp="1"/>
          </p:cNvSpPr>
          <p:nvPr>
            <p:ph idx="1"/>
          </p:nvPr>
        </p:nvSpPr>
        <p:spPr>
          <a:xfrm>
            <a:off x="413994" y="1429699"/>
            <a:ext cx="5760564" cy="5428301"/>
          </a:xfrm>
        </p:spPr>
        <p:txBody>
          <a:bodyPr>
            <a:normAutofit/>
          </a:bodyPr>
          <a:lstStyle/>
          <a:p>
            <a:r>
              <a:rPr lang="en-US" sz="2000" dirty="0">
                <a:latin typeface="Times" pitchFamily="2" charset="0"/>
              </a:rPr>
              <a:t>Single spin’s frequency proportional to longitudinal magnetic field strength:</a:t>
            </a:r>
          </a:p>
          <a:p>
            <a:r>
              <a:rPr lang="en-US" sz="2000" dirty="0">
                <a:latin typeface="Times" pitchFamily="2" charset="0"/>
              </a:rPr>
              <a:t>For a moving molecule, position as a function of time:</a:t>
            </a:r>
          </a:p>
          <a:p>
            <a:r>
              <a:rPr lang="en-US" sz="2000" dirty="0">
                <a:latin typeface="Times" pitchFamily="2" charset="0"/>
              </a:rPr>
              <a:t>Taylor expansion of a particle’s position:</a:t>
            </a:r>
          </a:p>
          <a:p>
            <a:r>
              <a:rPr lang="en-US" sz="2000" dirty="0">
                <a:latin typeface="Times" pitchFamily="2" charset="0"/>
              </a:rPr>
              <a:t>Frequency written in terms of initial position, velocity, acceleration:</a:t>
            </a:r>
          </a:p>
          <a:p>
            <a:r>
              <a:rPr lang="en-US" sz="2000" dirty="0">
                <a:latin typeface="Times" pitchFamily="2" charset="0"/>
              </a:rPr>
              <a:t>After tipping a spin at t=0, phase accrued over t is integral of frequency:</a:t>
            </a:r>
          </a:p>
          <a:p>
            <a:r>
              <a:rPr lang="en-US" sz="2000" dirty="0">
                <a:latin typeface="Times" pitchFamily="2" charset="0"/>
              </a:rPr>
              <a:t>Separable integral:</a:t>
            </a:r>
          </a:p>
          <a:p>
            <a:endParaRPr lang="en-US" sz="2000" dirty="0">
              <a:latin typeface="Times" pitchFamily="2" charset="0"/>
            </a:endParaRPr>
          </a:p>
          <a:p>
            <a:r>
              <a:rPr lang="en-US" sz="2000" dirty="0">
                <a:latin typeface="Times" pitchFamily="2" charset="0"/>
              </a:rPr>
              <a:t>Moments of gradients defined:</a:t>
            </a:r>
          </a:p>
          <a:p>
            <a:pPr marL="0" indent="0">
              <a:buNone/>
            </a:pPr>
            <a:endParaRPr lang="en-US" sz="2200" dirty="0">
              <a:latin typeface="Times" pitchFamily="2" charset="0"/>
            </a:endParaRPr>
          </a:p>
          <a:p>
            <a:r>
              <a:rPr lang="en-US" sz="2000" dirty="0">
                <a:latin typeface="Times" pitchFamily="2" charset="0"/>
              </a:rPr>
              <a:t>Simplified phase equation:</a:t>
            </a:r>
          </a:p>
        </p:txBody>
      </p:sp>
      <p:pic>
        <p:nvPicPr>
          <p:cNvPr id="8" name="Picture 7">
            <a:extLst>
              <a:ext uri="{FF2B5EF4-FFF2-40B4-BE49-F238E27FC236}">
                <a16:creationId xmlns:a16="http://schemas.microsoft.com/office/drawing/2014/main" id="{6F41E6DF-B640-7F4C-9B95-32BBC3EE145D}"/>
              </a:ext>
            </a:extLst>
          </p:cNvPr>
          <p:cNvPicPr>
            <a:picLocks noChangeAspect="1"/>
          </p:cNvPicPr>
          <p:nvPr/>
        </p:nvPicPr>
        <p:blipFill>
          <a:blip r:embed="rId3"/>
          <a:stretch>
            <a:fillRect/>
          </a:stretch>
        </p:blipFill>
        <p:spPr>
          <a:xfrm>
            <a:off x="6598764" y="1307824"/>
            <a:ext cx="3373008" cy="613274"/>
          </a:xfrm>
          <a:prstGeom prst="rect">
            <a:avLst/>
          </a:prstGeom>
        </p:spPr>
      </p:pic>
      <p:pic>
        <p:nvPicPr>
          <p:cNvPr id="10" name="Picture 9">
            <a:extLst>
              <a:ext uri="{FF2B5EF4-FFF2-40B4-BE49-F238E27FC236}">
                <a16:creationId xmlns:a16="http://schemas.microsoft.com/office/drawing/2014/main" id="{3BF338BE-6C68-3243-9B87-D82161917AA7}"/>
              </a:ext>
            </a:extLst>
          </p:cNvPr>
          <p:cNvPicPr>
            <a:picLocks noChangeAspect="1"/>
          </p:cNvPicPr>
          <p:nvPr/>
        </p:nvPicPr>
        <p:blipFill>
          <a:blip r:embed="rId4"/>
          <a:stretch>
            <a:fillRect/>
          </a:stretch>
        </p:blipFill>
        <p:spPr>
          <a:xfrm>
            <a:off x="6682133" y="2047973"/>
            <a:ext cx="3409158" cy="574650"/>
          </a:xfrm>
          <a:prstGeom prst="rect">
            <a:avLst/>
          </a:prstGeom>
        </p:spPr>
      </p:pic>
      <p:pic>
        <p:nvPicPr>
          <p:cNvPr id="12" name="Picture 11">
            <a:extLst>
              <a:ext uri="{FF2B5EF4-FFF2-40B4-BE49-F238E27FC236}">
                <a16:creationId xmlns:a16="http://schemas.microsoft.com/office/drawing/2014/main" id="{FA0C1E68-82CD-7C41-A515-B5EDE5B21A04}"/>
              </a:ext>
            </a:extLst>
          </p:cNvPr>
          <p:cNvPicPr>
            <a:picLocks noChangeAspect="1"/>
          </p:cNvPicPr>
          <p:nvPr/>
        </p:nvPicPr>
        <p:blipFill>
          <a:blip r:embed="rId5"/>
          <a:stretch>
            <a:fillRect/>
          </a:stretch>
        </p:blipFill>
        <p:spPr>
          <a:xfrm>
            <a:off x="5640895" y="2526094"/>
            <a:ext cx="4109491" cy="752442"/>
          </a:xfrm>
          <a:prstGeom prst="rect">
            <a:avLst/>
          </a:prstGeom>
        </p:spPr>
      </p:pic>
      <p:pic>
        <p:nvPicPr>
          <p:cNvPr id="14" name="Picture 13">
            <a:extLst>
              <a:ext uri="{FF2B5EF4-FFF2-40B4-BE49-F238E27FC236}">
                <a16:creationId xmlns:a16="http://schemas.microsoft.com/office/drawing/2014/main" id="{0D2441E0-2E71-3244-B398-04ECC683A51C}"/>
              </a:ext>
            </a:extLst>
          </p:cNvPr>
          <p:cNvPicPr>
            <a:picLocks noChangeAspect="1"/>
          </p:cNvPicPr>
          <p:nvPr/>
        </p:nvPicPr>
        <p:blipFill>
          <a:blip r:embed="rId6"/>
          <a:stretch>
            <a:fillRect/>
          </a:stretch>
        </p:blipFill>
        <p:spPr>
          <a:xfrm>
            <a:off x="5732872" y="2458686"/>
            <a:ext cx="4234561" cy="799861"/>
          </a:xfrm>
          <a:prstGeom prst="rect">
            <a:avLst/>
          </a:prstGeom>
        </p:spPr>
      </p:pic>
      <p:pic>
        <p:nvPicPr>
          <p:cNvPr id="16" name="Picture 15">
            <a:extLst>
              <a:ext uri="{FF2B5EF4-FFF2-40B4-BE49-F238E27FC236}">
                <a16:creationId xmlns:a16="http://schemas.microsoft.com/office/drawing/2014/main" id="{BB581C50-976F-0C4D-B70A-6ECBA679EF63}"/>
              </a:ext>
            </a:extLst>
          </p:cNvPr>
          <p:cNvPicPr>
            <a:picLocks noChangeAspect="1"/>
          </p:cNvPicPr>
          <p:nvPr/>
        </p:nvPicPr>
        <p:blipFill>
          <a:blip r:embed="rId7"/>
          <a:stretch>
            <a:fillRect/>
          </a:stretch>
        </p:blipFill>
        <p:spPr>
          <a:xfrm>
            <a:off x="5732872" y="3063682"/>
            <a:ext cx="4682188" cy="716255"/>
          </a:xfrm>
          <a:prstGeom prst="rect">
            <a:avLst/>
          </a:prstGeom>
        </p:spPr>
      </p:pic>
      <p:pic>
        <p:nvPicPr>
          <p:cNvPr id="18" name="Picture 17">
            <a:extLst>
              <a:ext uri="{FF2B5EF4-FFF2-40B4-BE49-F238E27FC236}">
                <a16:creationId xmlns:a16="http://schemas.microsoft.com/office/drawing/2014/main" id="{A8219CA6-6CB8-C941-B811-C7F0CED44F67}"/>
              </a:ext>
            </a:extLst>
          </p:cNvPr>
          <p:cNvPicPr>
            <a:picLocks noChangeAspect="1"/>
          </p:cNvPicPr>
          <p:nvPr/>
        </p:nvPicPr>
        <p:blipFill>
          <a:blip r:embed="rId8"/>
          <a:stretch>
            <a:fillRect/>
          </a:stretch>
        </p:blipFill>
        <p:spPr>
          <a:xfrm>
            <a:off x="5843708" y="3719595"/>
            <a:ext cx="6082089" cy="703218"/>
          </a:xfrm>
          <a:prstGeom prst="rect">
            <a:avLst/>
          </a:prstGeom>
        </p:spPr>
      </p:pic>
      <p:pic>
        <p:nvPicPr>
          <p:cNvPr id="22" name="Picture 21">
            <a:extLst>
              <a:ext uri="{FF2B5EF4-FFF2-40B4-BE49-F238E27FC236}">
                <a16:creationId xmlns:a16="http://schemas.microsoft.com/office/drawing/2014/main" id="{BE8F77BE-41E8-FF49-BA22-775D34843B89}"/>
              </a:ext>
            </a:extLst>
          </p:cNvPr>
          <p:cNvPicPr>
            <a:picLocks noChangeAspect="1"/>
          </p:cNvPicPr>
          <p:nvPr/>
        </p:nvPicPr>
        <p:blipFill>
          <a:blip r:embed="rId9"/>
          <a:stretch>
            <a:fillRect/>
          </a:stretch>
        </p:blipFill>
        <p:spPr>
          <a:xfrm>
            <a:off x="3294276" y="4178360"/>
            <a:ext cx="8212626" cy="890526"/>
          </a:xfrm>
          <a:prstGeom prst="rect">
            <a:avLst/>
          </a:prstGeom>
        </p:spPr>
      </p:pic>
      <p:pic>
        <p:nvPicPr>
          <p:cNvPr id="24" name="Picture 23">
            <a:extLst>
              <a:ext uri="{FF2B5EF4-FFF2-40B4-BE49-F238E27FC236}">
                <a16:creationId xmlns:a16="http://schemas.microsoft.com/office/drawing/2014/main" id="{E98E5973-1B94-8A44-8F56-89985D3F4D52}"/>
              </a:ext>
            </a:extLst>
          </p:cNvPr>
          <p:cNvPicPr>
            <a:picLocks noChangeAspect="1"/>
          </p:cNvPicPr>
          <p:nvPr/>
        </p:nvPicPr>
        <p:blipFill>
          <a:blip r:embed="rId10"/>
          <a:stretch>
            <a:fillRect/>
          </a:stretch>
        </p:blipFill>
        <p:spPr>
          <a:xfrm>
            <a:off x="10191548" y="5068886"/>
            <a:ext cx="2000452" cy="1682845"/>
          </a:xfrm>
          <a:prstGeom prst="rect">
            <a:avLst/>
          </a:prstGeom>
        </p:spPr>
      </p:pic>
      <p:pic>
        <p:nvPicPr>
          <p:cNvPr id="26" name="Picture 25">
            <a:extLst>
              <a:ext uri="{FF2B5EF4-FFF2-40B4-BE49-F238E27FC236}">
                <a16:creationId xmlns:a16="http://schemas.microsoft.com/office/drawing/2014/main" id="{880188AF-6911-484F-8EAB-74F1C6847B24}"/>
              </a:ext>
            </a:extLst>
          </p:cNvPr>
          <p:cNvPicPr>
            <a:picLocks noChangeAspect="1"/>
          </p:cNvPicPr>
          <p:nvPr/>
        </p:nvPicPr>
        <p:blipFill>
          <a:blip r:embed="rId11"/>
          <a:stretch>
            <a:fillRect/>
          </a:stretch>
        </p:blipFill>
        <p:spPr>
          <a:xfrm>
            <a:off x="3528790" y="5921817"/>
            <a:ext cx="6306686" cy="839480"/>
          </a:xfrm>
          <a:prstGeom prst="rect">
            <a:avLst/>
          </a:prstGeom>
        </p:spPr>
      </p:pic>
    </p:spTree>
    <p:extLst>
      <p:ext uri="{BB962C8B-B14F-4D97-AF65-F5344CB8AC3E}">
        <p14:creationId xmlns:p14="http://schemas.microsoft.com/office/powerpoint/2010/main" val="92311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0824-CD83-504E-94BC-A4F02E2DE828}"/>
              </a:ext>
            </a:extLst>
          </p:cNvPr>
          <p:cNvSpPr>
            <a:spLocks noGrp="1"/>
          </p:cNvSpPr>
          <p:nvPr>
            <p:ph type="title"/>
          </p:nvPr>
        </p:nvSpPr>
        <p:spPr/>
        <p:txBody>
          <a:bodyPr/>
          <a:lstStyle/>
          <a:p>
            <a:r>
              <a:rPr lang="en-US" dirty="0">
                <a:latin typeface="Times" pitchFamily="2" charset="0"/>
              </a:rPr>
              <a:t>Motion-related Signal Loss</a:t>
            </a:r>
          </a:p>
        </p:txBody>
      </p:sp>
      <p:sp>
        <p:nvSpPr>
          <p:cNvPr id="3" name="Content Placeholder 2">
            <a:extLst>
              <a:ext uri="{FF2B5EF4-FFF2-40B4-BE49-F238E27FC236}">
                <a16:creationId xmlns:a16="http://schemas.microsoft.com/office/drawing/2014/main" id="{42E33A50-3299-B540-A1EE-65CC6CE95640}"/>
              </a:ext>
            </a:extLst>
          </p:cNvPr>
          <p:cNvSpPr>
            <a:spLocks noGrp="1"/>
          </p:cNvSpPr>
          <p:nvPr>
            <p:ph idx="1"/>
          </p:nvPr>
        </p:nvSpPr>
        <p:spPr>
          <a:xfrm>
            <a:off x="838200" y="1447800"/>
            <a:ext cx="10515600" cy="4900613"/>
          </a:xfrm>
        </p:spPr>
        <p:txBody>
          <a:bodyPr/>
          <a:lstStyle/>
          <a:p>
            <a:r>
              <a:rPr lang="en-US" dirty="0">
                <a:latin typeface="Times" pitchFamily="2" charset="0"/>
              </a:rPr>
              <a:t>When and why is monopolar gradient waveforms insufficient?</a:t>
            </a:r>
          </a:p>
          <a:p>
            <a:endParaRPr lang="en-US" dirty="0">
              <a:latin typeface="Times" pitchFamily="2" charset="0"/>
            </a:endParaRPr>
          </a:p>
          <a:p>
            <a:pPr marL="0" indent="0">
              <a:buNone/>
            </a:pPr>
            <a:endParaRPr lang="en-US" dirty="0">
              <a:latin typeface="Times" pitchFamily="2" charset="0"/>
            </a:endParaRPr>
          </a:p>
          <a:p>
            <a:r>
              <a:rPr lang="en-US" dirty="0">
                <a:latin typeface="Times" pitchFamily="2" charset="0"/>
              </a:rPr>
              <a:t>Leads to bias in ADC calculation</a:t>
            </a:r>
          </a:p>
        </p:txBody>
      </p:sp>
      <p:grpSp>
        <p:nvGrpSpPr>
          <p:cNvPr id="51" name="Group 50">
            <a:extLst>
              <a:ext uri="{FF2B5EF4-FFF2-40B4-BE49-F238E27FC236}">
                <a16:creationId xmlns:a16="http://schemas.microsoft.com/office/drawing/2014/main" id="{79592E66-F1CC-BC41-A774-3DA8787C63C3}"/>
              </a:ext>
            </a:extLst>
          </p:cNvPr>
          <p:cNvGrpSpPr/>
          <p:nvPr/>
        </p:nvGrpSpPr>
        <p:grpSpPr>
          <a:xfrm>
            <a:off x="271932" y="3412880"/>
            <a:ext cx="12021899" cy="3636911"/>
            <a:chOff x="271932" y="3412880"/>
            <a:chExt cx="12021899" cy="3636911"/>
          </a:xfrm>
        </p:grpSpPr>
        <p:grpSp>
          <p:nvGrpSpPr>
            <p:cNvPr id="16" name="Group 15">
              <a:extLst>
                <a:ext uri="{FF2B5EF4-FFF2-40B4-BE49-F238E27FC236}">
                  <a16:creationId xmlns:a16="http://schemas.microsoft.com/office/drawing/2014/main" id="{749861ED-0700-EF4E-97BF-4C0C10710F45}"/>
                </a:ext>
              </a:extLst>
            </p:cNvPr>
            <p:cNvGrpSpPr/>
            <p:nvPr/>
          </p:nvGrpSpPr>
          <p:grpSpPr>
            <a:xfrm>
              <a:off x="5812434" y="3656632"/>
              <a:ext cx="6481397" cy="2853952"/>
              <a:chOff x="5723497" y="3722879"/>
              <a:chExt cx="6481397" cy="2853952"/>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8066757-143B-F744-A7EF-78025F73B982}"/>
                      </a:ext>
                    </a:extLst>
                  </p:cNvPr>
                  <p:cNvSpPr/>
                  <p:nvPr/>
                </p:nvSpPr>
                <p:spPr>
                  <a:xfrm>
                    <a:off x="6513470" y="5478773"/>
                    <a:ext cx="3676584" cy="10980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𝐴</m:t>
                          </m:r>
                          <m:r>
                            <a:rPr lang="en-US" sz="3200" b="0" i="1" smtClean="0">
                              <a:latin typeface="Cambria Math" panose="02040503050406030204" pitchFamily="18" charset="0"/>
                              <a:ea typeface="Cambria Math" panose="02040503050406030204" pitchFamily="18" charset="0"/>
                            </a:rPr>
                            <m:t>𝐷𝐶</m:t>
                          </m:r>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1</m:t>
                              </m:r>
                            </m:num>
                            <m:den>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𝑏</m:t>
                                  </m:r>
                                </m:e>
                                <m:sub>
                                  <m:r>
                                    <a:rPr lang="en-US" sz="3200" b="0" i="1" smtClean="0">
                                      <a:latin typeface="Cambria Math" panose="02040503050406030204" pitchFamily="18" charset="0"/>
                                      <a:ea typeface="Cambria Math" panose="02040503050406030204" pitchFamily="18" charset="0"/>
                                    </a:rPr>
                                    <m:t>2</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𝑏</m:t>
                                  </m:r>
                                </m:e>
                                <m:sub>
                                  <m:r>
                                    <a:rPr lang="en-US" sz="3200" b="0" i="1" smtClean="0">
                                      <a:latin typeface="Cambria Math" panose="02040503050406030204" pitchFamily="18" charset="0"/>
                                      <a:ea typeface="Cambria Math" panose="02040503050406030204" pitchFamily="18" charset="0"/>
                                    </a:rPr>
                                    <m:t>1</m:t>
                                  </m:r>
                                </m:sub>
                              </m:sSub>
                            </m:den>
                          </m:f>
                          <m:func>
                            <m:funcPr>
                              <m:ctrlPr>
                                <a:rPr lang="en-US" sz="3200" b="0" i="1" smtClean="0">
                                  <a:latin typeface="Cambria Math" panose="02040503050406030204" pitchFamily="18" charset="0"/>
                                  <a:ea typeface="Cambria Math" panose="02040503050406030204" pitchFamily="18" charset="0"/>
                                </a:rPr>
                              </m:ctrlPr>
                            </m:funcPr>
                            <m:fName>
                              <m:r>
                                <m:rPr>
                                  <m:sty m:val="p"/>
                                </m:rPr>
                                <a:rPr lang="en-US" sz="3200" b="0" i="0" smtClean="0">
                                  <a:latin typeface="Cambria Math" panose="02040503050406030204" pitchFamily="18" charset="0"/>
                                  <a:ea typeface="Cambria Math" panose="02040503050406030204" pitchFamily="18" charset="0"/>
                                </a:rPr>
                                <m:t>ln</m:t>
                              </m:r>
                            </m:fName>
                            <m:e>
                              <m:f>
                                <m:fPr>
                                  <m:ctrlPr>
                                    <a:rPr lang="en-US" sz="3200" b="0" i="1" smtClean="0">
                                      <a:latin typeface="Cambria Math" panose="02040503050406030204" pitchFamily="18" charset="0"/>
                                      <a:ea typeface="Cambria Math" panose="02040503050406030204" pitchFamily="18" charset="0"/>
                                    </a:rPr>
                                  </m:ctrlPr>
                                </m:fPr>
                                <m:num>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𝐼</m:t>
                                      </m:r>
                                    </m:e>
                                    <m:sub>
                                      <m:r>
                                        <a:rPr lang="en-US" sz="3200" b="0" i="1" smtClean="0">
                                          <a:latin typeface="Cambria Math" panose="02040503050406030204" pitchFamily="18" charset="0"/>
                                          <a:ea typeface="Cambria Math" panose="02040503050406030204" pitchFamily="18" charset="0"/>
                                        </a:rPr>
                                        <m:t>1</m:t>
                                      </m:r>
                                    </m:sub>
                                  </m:sSub>
                                </m:num>
                                <m:den>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𝐼</m:t>
                                      </m:r>
                                    </m:e>
                                    <m:sub>
                                      <m:r>
                                        <a:rPr lang="en-US" sz="3200" b="0" i="1" smtClean="0">
                                          <a:latin typeface="Cambria Math" panose="02040503050406030204" pitchFamily="18" charset="0"/>
                                          <a:ea typeface="Cambria Math" panose="02040503050406030204" pitchFamily="18" charset="0"/>
                                        </a:rPr>
                                        <m:t>2</m:t>
                                      </m:r>
                                    </m:sub>
                                  </m:sSub>
                                </m:den>
                              </m:f>
                            </m:e>
                          </m:func>
                        </m:oMath>
                      </m:oMathPara>
                    </a14:m>
                    <a:endParaRPr lang="en-US" sz="3200" baseline="-25000" dirty="0"/>
                  </a:p>
                </p:txBody>
              </p:sp>
            </mc:Choice>
            <mc:Fallback xmlns="">
              <p:sp>
                <p:nvSpPr>
                  <p:cNvPr id="12" name="Rectangle 11">
                    <a:extLst>
                      <a:ext uri="{FF2B5EF4-FFF2-40B4-BE49-F238E27FC236}">
                        <a16:creationId xmlns:a16="http://schemas.microsoft.com/office/drawing/2014/main" id="{58066757-143B-F744-A7EF-78025F73B982}"/>
                      </a:ext>
                    </a:extLst>
                  </p:cNvPr>
                  <p:cNvSpPr>
                    <a:spLocks noRot="1" noChangeAspect="1" noMove="1" noResize="1" noEditPoints="1" noAdjustHandles="1" noChangeArrowheads="1" noChangeShapeType="1" noTextEdit="1"/>
                  </p:cNvSpPr>
                  <p:nvPr/>
                </p:nvSpPr>
                <p:spPr>
                  <a:xfrm>
                    <a:off x="6513470" y="5478773"/>
                    <a:ext cx="3676584" cy="1098058"/>
                  </a:xfrm>
                  <a:prstGeom prst="rect">
                    <a:avLst/>
                  </a:prstGeom>
                  <a:blipFill>
                    <a:blip r:embed="rId2"/>
                    <a:stretch>
                      <a:fillRect b="-2273"/>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5F04CD1-C29A-B649-92DD-1B62E1033285}"/>
                  </a:ext>
                </a:extLst>
              </p:cNvPr>
              <p:cNvSpPr txBox="1"/>
              <p:nvPr/>
            </p:nvSpPr>
            <p:spPr bwMode="auto">
              <a:xfrm>
                <a:off x="5723497" y="3722879"/>
                <a:ext cx="6481397" cy="523220"/>
              </a:xfrm>
              <a:prstGeom prst="rect">
                <a:avLst/>
              </a:prstGeom>
              <a:noFill/>
              <a:ln w="19050">
                <a:noFill/>
                <a:miter lim="800000"/>
                <a:headEnd/>
                <a:tailEnd/>
              </a:ln>
              <a:effectLst/>
            </p:spPr>
            <p:txBody>
              <a:bodyPr wrap="square" rtlCol="0" anchorCtr="1">
                <a:spAutoFit/>
              </a:bodyPr>
              <a:lstStyle/>
              <a:p>
                <a:pPr algn="ctr">
                  <a:lnSpc>
                    <a:spcPct val="100000"/>
                  </a:lnSpc>
                  <a:spcBef>
                    <a:spcPct val="50000"/>
                  </a:spcBef>
                  <a:buFontTx/>
                  <a:buNone/>
                </a:pPr>
                <a:r>
                  <a:rPr lang="en-US" sz="2800" b="0" i="1" dirty="0">
                    <a:solidFill>
                      <a:srgbClr val="C00000"/>
                    </a:solidFill>
                  </a:rPr>
                  <a:t>ADC using two points on the curve:</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355C172-1343-274D-82A4-7C9B4F2CCF0C}"/>
                      </a:ext>
                    </a:extLst>
                  </p:cNvPr>
                  <p:cNvSpPr/>
                  <p:nvPr/>
                </p:nvSpPr>
                <p:spPr>
                  <a:xfrm>
                    <a:off x="6394383" y="4135715"/>
                    <a:ext cx="4912820" cy="8300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𝐼</m:t>
                              </m:r>
                            </m:e>
                            <m:sub>
                              <m:r>
                                <a:rPr lang="en-US" sz="2800" i="1">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𝑖𝑚𝑎𝑔𝑒</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𝑎𝑡</m:t>
                          </m:r>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𝑏</m:t>
                              </m:r>
                            </m:e>
                            <m:sub>
                              <m:r>
                                <a:rPr lang="en-US" sz="2800" b="0" i="1" smtClean="0">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𝑒</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𝑔</m:t>
                          </m:r>
                          <m:r>
                            <a:rPr lang="en-US" sz="2800" b="0" i="1" smtClean="0">
                              <a:latin typeface="Cambria Math" panose="02040503050406030204" pitchFamily="18" charset="0"/>
                              <a:ea typeface="Cambria Math" panose="02040503050406030204" pitchFamily="18" charset="0"/>
                            </a:rPr>
                            <m:t>. 0</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𝑠</m:t>
                              </m:r>
                            </m:num>
                            <m:den>
                              <m:r>
                                <a:rPr lang="en-US" sz="2800" b="0" i="1" smtClean="0">
                                  <a:latin typeface="Cambria Math" panose="02040503050406030204" pitchFamily="18" charset="0"/>
                                  <a:ea typeface="Cambria Math" panose="02040503050406030204" pitchFamily="18" charset="0"/>
                                </a:rPr>
                                <m:t>𝑚</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𝑚</m:t>
                                  </m:r>
                                </m:e>
                                <m:sup>
                                  <m:r>
                                    <a:rPr lang="en-US" sz="2800" b="0" i="1" smtClean="0">
                                      <a:latin typeface="Cambria Math" panose="02040503050406030204" pitchFamily="18" charset="0"/>
                                      <a:ea typeface="Cambria Math" panose="02040503050406030204" pitchFamily="18" charset="0"/>
                                    </a:rPr>
                                    <m:t>2</m:t>
                                  </m:r>
                                </m:sup>
                              </m:sSup>
                            </m:den>
                          </m:f>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 name="Rectangle 13">
                    <a:extLst>
                      <a:ext uri="{FF2B5EF4-FFF2-40B4-BE49-F238E27FC236}">
                        <a16:creationId xmlns:a16="http://schemas.microsoft.com/office/drawing/2014/main" id="{F355C172-1343-274D-82A4-7C9B4F2CCF0C}"/>
                      </a:ext>
                    </a:extLst>
                  </p:cNvPr>
                  <p:cNvSpPr>
                    <a:spLocks noRot="1" noChangeAspect="1" noMove="1" noResize="1" noEditPoints="1" noAdjustHandles="1" noChangeArrowheads="1" noChangeShapeType="1" noTextEdit="1"/>
                  </p:cNvSpPr>
                  <p:nvPr/>
                </p:nvSpPr>
                <p:spPr>
                  <a:xfrm>
                    <a:off x="6394383" y="4135715"/>
                    <a:ext cx="4912820" cy="830035"/>
                  </a:xfrm>
                  <a:prstGeom prst="rect">
                    <a:avLst/>
                  </a:prstGeom>
                  <a:blipFill>
                    <a:blip r:embed="rId3"/>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879968A-1CCE-D044-8926-AA47370D628E}"/>
                      </a:ext>
                    </a:extLst>
                  </p:cNvPr>
                  <p:cNvSpPr/>
                  <p:nvPr/>
                </p:nvSpPr>
                <p:spPr>
                  <a:xfrm>
                    <a:off x="6360846" y="4764220"/>
                    <a:ext cx="5604226" cy="8300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𝐼</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𝑖𝑚𝑎𝑔𝑒</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𝑎𝑡</m:t>
                          </m:r>
                          <m:r>
                            <a:rPr lang="en-US" sz="2800" b="0" i="1" smtClean="0">
                              <a:latin typeface="Cambria Math" panose="02040503050406030204" pitchFamily="18" charset="0"/>
                              <a:ea typeface="Cambria Math" panose="02040503050406030204" pitchFamily="18" charset="0"/>
                            </a:rPr>
                            <m:t> </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𝑏</m:t>
                              </m:r>
                            </m:e>
                            <m:sub>
                              <m:r>
                                <a:rPr lang="en-US" sz="2800" b="0" i="1" smtClean="0">
                                  <a:latin typeface="Cambria Math" panose="02040503050406030204" pitchFamily="18" charset="0"/>
                                  <a:ea typeface="Cambria Math" panose="02040503050406030204" pitchFamily="18" charset="0"/>
                                </a:rPr>
                                <m:t>2</m:t>
                              </m:r>
                            </m:sub>
                          </m:sSub>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𝑒</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𝑔</m:t>
                          </m:r>
                          <m:r>
                            <a:rPr lang="en-US" sz="2800" b="0" i="1" smtClean="0">
                              <a:latin typeface="Cambria Math" panose="02040503050406030204" pitchFamily="18" charset="0"/>
                              <a:ea typeface="Cambria Math" panose="02040503050406030204" pitchFamily="18" charset="0"/>
                            </a:rPr>
                            <m:t>. 1000</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𝑠</m:t>
                              </m:r>
                            </m:num>
                            <m:den>
                              <m:r>
                                <a:rPr lang="en-US" sz="2800" b="0" i="1" smtClean="0">
                                  <a:latin typeface="Cambria Math" panose="02040503050406030204" pitchFamily="18" charset="0"/>
                                  <a:ea typeface="Cambria Math" panose="02040503050406030204" pitchFamily="18" charset="0"/>
                                </a:rPr>
                                <m:t>𝑚</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𝑚</m:t>
                                  </m:r>
                                </m:e>
                                <m:sup>
                                  <m:r>
                                    <a:rPr lang="en-US" sz="2800" b="0" i="1" smtClean="0">
                                      <a:latin typeface="Cambria Math" panose="02040503050406030204" pitchFamily="18" charset="0"/>
                                      <a:ea typeface="Cambria Math" panose="02040503050406030204" pitchFamily="18" charset="0"/>
                                    </a:rPr>
                                    <m:t>2</m:t>
                                  </m:r>
                                </m:sup>
                              </m:sSup>
                            </m:den>
                          </m:f>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5" name="Rectangle 14">
                    <a:extLst>
                      <a:ext uri="{FF2B5EF4-FFF2-40B4-BE49-F238E27FC236}">
                        <a16:creationId xmlns:a16="http://schemas.microsoft.com/office/drawing/2014/main" id="{6879968A-1CCE-D044-8926-AA47370D628E}"/>
                      </a:ext>
                    </a:extLst>
                  </p:cNvPr>
                  <p:cNvSpPr>
                    <a:spLocks noRot="1" noChangeAspect="1" noMove="1" noResize="1" noEditPoints="1" noAdjustHandles="1" noChangeArrowheads="1" noChangeShapeType="1" noTextEdit="1"/>
                  </p:cNvSpPr>
                  <p:nvPr/>
                </p:nvSpPr>
                <p:spPr>
                  <a:xfrm>
                    <a:off x="6360846" y="4764220"/>
                    <a:ext cx="5604226" cy="830035"/>
                  </a:xfrm>
                  <a:prstGeom prst="rect">
                    <a:avLst/>
                  </a:prstGeom>
                  <a:blipFill>
                    <a:blip r:embed="rId4"/>
                    <a:stretch>
                      <a:fillRect b="-3030"/>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5B271C25-B49A-8442-8652-FF9EC23E650F}"/>
                </a:ext>
              </a:extLst>
            </p:cNvPr>
            <p:cNvGrpSpPr/>
            <p:nvPr/>
          </p:nvGrpSpPr>
          <p:grpSpPr>
            <a:xfrm>
              <a:off x="271932" y="3412880"/>
              <a:ext cx="6464339" cy="3636911"/>
              <a:chOff x="271932" y="3184280"/>
              <a:chExt cx="6464339" cy="3636911"/>
            </a:xfrm>
          </p:grpSpPr>
          <p:grpSp>
            <p:nvGrpSpPr>
              <p:cNvPr id="4" name="Group 3">
                <a:extLst>
                  <a:ext uri="{FF2B5EF4-FFF2-40B4-BE49-F238E27FC236}">
                    <a16:creationId xmlns:a16="http://schemas.microsoft.com/office/drawing/2014/main" id="{AA1D03AB-19E9-D343-88BF-F7D3AFDC7741}"/>
                  </a:ext>
                </a:extLst>
              </p:cNvPr>
              <p:cNvGrpSpPr/>
              <p:nvPr/>
            </p:nvGrpSpPr>
            <p:grpSpPr>
              <a:xfrm>
                <a:off x="271932" y="3184280"/>
                <a:ext cx="6464339" cy="3636911"/>
                <a:chOff x="222555" y="4617632"/>
                <a:chExt cx="4266641" cy="2400461"/>
              </a:xfrm>
            </p:grpSpPr>
            <p:sp>
              <p:nvSpPr>
                <p:cNvPr id="5" name="Freeform: Shape 3">
                  <a:extLst>
                    <a:ext uri="{FF2B5EF4-FFF2-40B4-BE49-F238E27FC236}">
                      <a16:creationId xmlns:a16="http://schemas.microsoft.com/office/drawing/2014/main" id="{52F6C200-72AF-C542-AAF5-6255C76ED5E2}"/>
                    </a:ext>
                  </a:extLst>
                </p:cNvPr>
                <p:cNvSpPr/>
                <p:nvPr/>
              </p:nvSpPr>
              <p:spPr>
                <a:xfrm>
                  <a:off x="961159" y="4920096"/>
                  <a:ext cx="2514600" cy="1480704"/>
                </a:xfrm>
                <a:custGeom>
                  <a:avLst/>
                  <a:gdLst>
                    <a:gd name="connsiteX0" fmla="*/ 0 w 2514600"/>
                    <a:gd name="connsiteY0" fmla="*/ 0 h 1480704"/>
                    <a:gd name="connsiteX1" fmla="*/ 472786 w 2514600"/>
                    <a:gd name="connsiteY1" fmla="*/ 1039090 h 1480704"/>
                    <a:gd name="connsiteX2" fmla="*/ 1340427 w 2514600"/>
                    <a:gd name="connsiteY2" fmla="*/ 1361209 h 1480704"/>
                    <a:gd name="connsiteX3" fmla="*/ 2514600 w 2514600"/>
                    <a:gd name="connsiteY3" fmla="*/ 1480704 h 1480704"/>
                  </a:gdLst>
                  <a:ahLst/>
                  <a:cxnLst>
                    <a:cxn ang="0">
                      <a:pos x="connsiteX0" y="connsiteY0"/>
                    </a:cxn>
                    <a:cxn ang="0">
                      <a:pos x="connsiteX1" y="connsiteY1"/>
                    </a:cxn>
                    <a:cxn ang="0">
                      <a:pos x="connsiteX2" y="connsiteY2"/>
                    </a:cxn>
                    <a:cxn ang="0">
                      <a:pos x="connsiteX3" y="connsiteY3"/>
                    </a:cxn>
                  </a:cxnLst>
                  <a:rect l="l" t="t" r="r" b="b"/>
                  <a:pathLst>
                    <a:path w="2514600" h="1480704">
                      <a:moveTo>
                        <a:pt x="0" y="0"/>
                      </a:moveTo>
                      <a:cubicBezTo>
                        <a:pt x="124691" y="406111"/>
                        <a:pt x="249382" y="812222"/>
                        <a:pt x="472786" y="1039090"/>
                      </a:cubicBezTo>
                      <a:cubicBezTo>
                        <a:pt x="696190" y="1265958"/>
                        <a:pt x="1000125" y="1287607"/>
                        <a:pt x="1340427" y="1361209"/>
                      </a:cubicBezTo>
                      <a:cubicBezTo>
                        <a:pt x="1680729" y="1434811"/>
                        <a:pt x="2235777" y="1452129"/>
                        <a:pt x="2514600" y="1480704"/>
                      </a:cubicBezTo>
                    </a:path>
                  </a:pathLst>
                </a:custGeom>
                <a:noFill/>
                <a:ln w="762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FE67F071-31EF-7E49-B1A0-7F8B2D78AA40}"/>
                    </a:ext>
                  </a:extLst>
                </p:cNvPr>
                <p:cNvGrpSpPr/>
                <p:nvPr/>
              </p:nvGrpSpPr>
              <p:grpSpPr>
                <a:xfrm>
                  <a:off x="944065" y="4692886"/>
                  <a:ext cx="2684318" cy="1745670"/>
                  <a:chOff x="1023506" y="4452507"/>
                  <a:chExt cx="2684318" cy="1745670"/>
                </a:xfrm>
              </p:grpSpPr>
              <p:cxnSp>
                <p:nvCxnSpPr>
                  <p:cNvPr id="10" name="Straight Arrow Connector 9">
                    <a:extLst>
                      <a:ext uri="{FF2B5EF4-FFF2-40B4-BE49-F238E27FC236}">
                        <a16:creationId xmlns:a16="http://schemas.microsoft.com/office/drawing/2014/main" id="{1F432DC6-B4DD-C34A-8E47-3EBA6FA131C3}"/>
                      </a:ext>
                    </a:extLst>
                  </p:cNvPr>
                  <p:cNvCxnSpPr>
                    <a:cxnSpLocks/>
                  </p:cNvCxnSpPr>
                  <p:nvPr/>
                </p:nvCxnSpPr>
                <p:spPr>
                  <a:xfrm flipV="1">
                    <a:off x="1033896" y="4452507"/>
                    <a:ext cx="0" cy="174567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81DE09-AE6D-E543-9533-CAE00CB145E9}"/>
                      </a:ext>
                    </a:extLst>
                  </p:cNvPr>
                  <p:cNvCxnSpPr>
                    <a:cxnSpLocks/>
                  </p:cNvCxnSpPr>
                  <p:nvPr/>
                </p:nvCxnSpPr>
                <p:spPr>
                  <a:xfrm>
                    <a:off x="1023506" y="6192982"/>
                    <a:ext cx="268431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7CF65BC-6108-2F49-B8D5-0EE69C8D6233}"/>
                        </a:ext>
                      </a:extLst>
                    </p:cNvPr>
                    <p:cNvSpPr/>
                    <p:nvPr/>
                  </p:nvSpPr>
                  <p:spPr>
                    <a:xfrm>
                      <a:off x="3453894" y="6444666"/>
                      <a:ext cx="490262"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𝑏</m:t>
                            </m:r>
                          </m:oMath>
                        </m:oMathPara>
                      </a14:m>
                      <a:endParaRPr lang="en-US" sz="3200" baseline="-25000" dirty="0"/>
                    </a:p>
                  </p:txBody>
                </p:sp>
              </mc:Choice>
              <mc:Fallback xmlns="">
                <p:sp>
                  <p:nvSpPr>
                    <p:cNvPr id="7" name="Rectangle 6">
                      <a:extLst>
                        <a:ext uri="{FF2B5EF4-FFF2-40B4-BE49-F238E27FC236}">
                          <a16:creationId xmlns:a16="http://schemas.microsoft.com/office/drawing/2014/main" id="{E7CF65BC-6108-2F49-B8D5-0EE69C8D6233}"/>
                        </a:ext>
                      </a:extLst>
                    </p:cNvPr>
                    <p:cNvSpPr>
                      <a:spLocks noRot="1" noChangeAspect="1" noMove="1" noResize="1" noEditPoints="1" noAdjustHandles="1" noChangeArrowheads="1" noChangeShapeType="1" noTextEdit="1"/>
                    </p:cNvSpPr>
                    <p:nvPr/>
                  </p:nvSpPr>
                  <p:spPr>
                    <a:xfrm>
                      <a:off x="3453894" y="6444666"/>
                      <a:ext cx="490262" cy="5734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C6770D7-9928-B442-9D7C-818847B33FFD}"/>
                        </a:ext>
                      </a:extLst>
                    </p:cNvPr>
                    <p:cNvSpPr/>
                    <p:nvPr/>
                  </p:nvSpPr>
                  <p:spPr>
                    <a:xfrm>
                      <a:off x="222555" y="4751139"/>
                      <a:ext cx="688201"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𝐼</m:t>
                            </m:r>
                            <m:r>
                              <a:rPr lang="en-US" sz="3200" b="0" i="1" smtClean="0">
                                <a:latin typeface="Cambria Math" panose="02040503050406030204" pitchFamily="18" charset="0"/>
                                <a:ea typeface="Cambria Math" panose="02040503050406030204" pitchFamily="18" charset="0"/>
                              </a:rPr>
                              <m:t>|</m:t>
                            </m:r>
                          </m:oMath>
                        </m:oMathPara>
                      </a14:m>
                      <a:endParaRPr lang="en-US" sz="3200" baseline="-25000" dirty="0"/>
                    </a:p>
                  </p:txBody>
                </p:sp>
              </mc:Choice>
              <mc:Fallback xmlns="">
                <p:sp>
                  <p:nvSpPr>
                    <p:cNvPr id="8" name="Rectangle 7">
                      <a:extLst>
                        <a:ext uri="{FF2B5EF4-FFF2-40B4-BE49-F238E27FC236}">
                          <a16:creationId xmlns:a16="http://schemas.microsoft.com/office/drawing/2014/main" id="{0C6770D7-9928-B442-9D7C-818847B33FFD}"/>
                        </a:ext>
                      </a:extLst>
                    </p:cNvPr>
                    <p:cNvSpPr>
                      <a:spLocks noRot="1" noChangeAspect="1" noMove="1" noResize="1" noEditPoints="1" noAdjustHandles="1" noChangeArrowheads="1" noChangeShapeType="1" noTextEdit="1"/>
                    </p:cNvSpPr>
                    <p:nvPr/>
                  </p:nvSpPr>
                  <p:spPr>
                    <a:xfrm>
                      <a:off x="222555" y="4751139"/>
                      <a:ext cx="688201" cy="5734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9D5F199-F59A-5A46-A90B-8889B62E4FCD}"/>
                        </a:ext>
                      </a:extLst>
                    </p:cNvPr>
                    <p:cNvSpPr/>
                    <p:nvPr/>
                  </p:nvSpPr>
                  <p:spPr>
                    <a:xfrm>
                      <a:off x="1604111" y="4617632"/>
                      <a:ext cx="2885085" cy="5936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𝐼</m:t>
                                </m:r>
                              </m:e>
                            </m:d>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𝐼</m:t>
                                </m:r>
                              </m:e>
                              <m:sub>
                                <m:r>
                                  <a:rPr lang="en-US" sz="3200" b="0" i="1" smtClean="0">
                                    <a:latin typeface="Cambria Math" panose="02040503050406030204" pitchFamily="18" charset="0"/>
                                    <a:ea typeface="Cambria Math" panose="02040503050406030204" pitchFamily="18" charset="0"/>
                                  </a:rPr>
                                  <m:t>0</m:t>
                                </m:r>
                              </m:sub>
                            </m:sSub>
                            <m:sSup>
                              <m:sSupPr>
                                <m:ctrlPr>
                                  <a:rPr lang="en-US" sz="3200" b="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𝑒</m:t>
                                </m:r>
                              </m:e>
                              <m:sup>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𝑏</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𝐴𝐷𝐶</m:t>
                                </m:r>
                              </m:sup>
                            </m:sSup>
                          </m:oMath>
                        </m:oMathPara>
                      </a14:m>
                      <a:endParaRPr lang="en-US" sz="3200" baseline="-25000" dirty="0"/>
                    </a:p>
                  </p:txBody>
                </p:sp>
              </mc:Choice>
              <mc:Fallback xmlns="">
                <p:sp>
                  <p:nvSpPr>
                    <p:cNvPr id="9" name="Rectangle 8">
                      <a:extLst>
                        <a:ext uri="{FF2B5EF4-FFF2-40B4-BE49-F238E27FC236}">
                          <a16:creationId xmlns:a16="http://schemas.microsoft.com/office/drawing/2014/main" id="{19D5F199-F59A-5A46-A90B-8889B62E4FCD}"/>
                        </a:ext>
                      </a:extLst>
                    </p:cNvPr>
                    <p:cNvSpPr>
                      <a:spLocks noRot="1" noChangeAspect="1" noMove="1" noResize="1" noEditPoints="1" noAdjustHandles="1" noChangeArrowheads="1" noChangeShapeType="1" noTextEdit="1"/>
                    </p:cNvSpPr>
                    <p:nvPr/>
                  </p:nvSpPr>
                  <p:spPr>
                    <a:xfrm>
                      <a:off x="1604111" y="4617632"/>
                      <a:ext cx="2885085" cy="593624"/>
                    </a:xfrm>
                    <a:prstGeom prst="rect">
                      <a:avLst/>
                    </a:prstGeom>
                    <a:blipFill>
                      <a:blip r:embed="rId7"/>
                      <a:stretch>
                        <a:fillRect/>
                      </a:stretch>
                    </a:blipFill>
                  </p:spPr>
                  <p:txBody>
                    <a:bodyPr/>
                    <a:lstStyle/>
                    <a:p>
                      <a:r>
                        <a:rPr lang="en-US">
                          <a:noFill/>
                        </a:rPr>
                        <a:t> </a:t>
                      </a:r>
                    </a:p>
                  </p:txBody>
                </p:sp>
              </mc:Fallback>
            </mc:AlternateContent>
          </p:grpSp>
          <p:cxnSp>
            <p:nvCxnSpPr>
              <p:cNvPr id="18" name="Straight Connector 17">
                <a:extLst>
                  <a:ext uri="{FF2B5EF4-FFF2-40B4-BE49-F238E27FC236}">
                    <a16:creationId xmlns:a16="http://schemas.microsoft.com/office/drawing/2014/main" id="{E76464C5-B645-4640-A022-BCE9A3E27B3A}"/>
                  </a:ext>
                </a:extLst>
              </p:cNvPr>
              <p:cNvCxnSpPr>
                <a:cxnSpLocks/>
              </p:cNvCxnSpPr>
              <p:nvPr/>
            </p:nvCxnSpPr>
            <p:spPr>
              <a:xfrm flipV="1">
                <a:off x="2609850" y="5524501"/>
                <a:ext cx="0" cy="427897"/>
              </a:xfrm>
              <a:prstGeom prst="line">
                <a:avLst/>
              </a:prstGeom>
              <a:ln w="76200">
                <a:solidFill>
                  <a:srgbClr val="00B0F0"/>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E56708-EDC0-504F-89D9-20C68971B10F}"/>
                  </a:ext>
                </a:extLst>
              </p:cNvPr>
              <p:cNvCxnSpPr>
                <a:cxnSpLocks/>
              </p:cNvCxnSpPr>
              <p:nvPr/>
            </p:nvCxnSpPr>
            <p:spPr>
              <a:xfrm flipV="1">
                <a:off x="1657350" y="4468233"/>
                <a:ext cx="0" cy="1484165"/>
              </a:xfrm>
              <a:prstGeom prst="line">
                <a:avLst/>
              </a:prstGeom>
              <a:ln w="76200">
                <a:solidFill>
                  <a:srgbClr val="00B0F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CD4139FB-AD85-3C48-9133-2520D0CA9978}"/>
                      </a:ext>
                    </a:extLst>
                  </p:cNvPr>
                  <p:cNvSpPr/>
                  <p:nvPr/>
                </p:nvSpPr>
                <p:spPr>
                  <a:xfrm>
                    <a:off x="2365112" y="6011096"/>
                    <a:ext cx="619079"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𝑏</m:t>
                          </m:r>
                          <m:r>
                            <a:rPr lang="en-US" sz="3200" b="0" i="1" baseline="-25000" smtClean="0">
                              <a:latin typeface="Cambria Math" panose="02040503050406030204" pitchFamily="18" charset="0"/>
                              <a:ea typeface="Cambria Math" panose="02040503050406030204" pitchFamily="18" charset="0"/>
                            </a:rPr>
                            <m:t>2</m:t>
                          </m:r>
                        </m:oMath>
                      </m:oMathPara>
                    </a14:m>
                    <a:endParaRPr lang="en-US" sz="3200" baseline="-25000" dirty="0"/>
                  </a:p>
                </p:txBody>
              </p:sp>
            </mc:Choice>
            <mc:Fallback xmlns="">
              <p:sp>
                <p:nvSpPr>
                  <p:cNvPr id="25" name="Rectangle 24">
                    <a:extLst>
                      <a:ext uri="{FF2B5EF4-FFF2-40B4-BE49-F238E27FC236}">
                        <a16:creationId xmlns:a16="http://schemas.microsoft.com/office/drawing/2014/main" id="{CD4139FB-AD85-3C48-9133-2520D0CA9978}"/>
                      </a:ext>
                    </a:extLst>
                  </p:cNvPr>
                  <p:cNvSpPr>
                    <a:spLocks noRot="1" noChangeAspect="1" noMove="1" noResize="1" noEditPoints="1" noAdjustHandles="1" noChangeArrowheads="1" noChangeShapeType="1" noTextEdit="1"/>
                  </p:cNvSpPr>
                  <p:nvPr/>
                </p:nvSpPr>
                <p:spPr>
                  <a:xfrm>
                    <a:off x="2365112" y="6011096"/>
                    <a:ext cx="619079" cy="573427"/>
                  </a:xfrm>
                  <a:prstGeom prst="rect">
                    <a:avLst/>
                  </a:prstGeom>
                  <a:blipFill>
                    <a:blip r:embed="rId8"/>
                    <a:stretch>
                      <a:fillRect l="-2000"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FACCD696-6306-4F43-B524-8FDF76EFB8C9}"/>
                      </a:ext>
                    </a:extLst>
                  </p:cNvPr>
                  <p:cNvSpPr/>
                  <p:nvPr/>
                </p:nvSpPr>
                <p:spPr>
                  <a:xfrm>
                    <a:off x="1365084" y="6011096"/>
                    <a:ext cx="619079"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𝑏</m:t>
                          </m:r>
                          <m:r>
                            <a:rPr lang="en-US" sz="3200" b="0" i="1" baseline="-25000" smtClean="0">
                              <a:latin typeface="Cambria Math" panose="02040503050406030204" pitchFamily="18" charset="0"/>
                              <a:ea typeface="Cambria Math" panose="02040503050406030204" pitchFamily="18" charset="0"/>
                            </a:rPr>
                            <m:t>1</m:t>
                          </m:r>
                        </m:oMath>
                      </m:oMathPara>
                    </a14:m>
                    <a:endParaRPr lang="en-US" sz="3200" baseline="-25000" dirty="0"/>
                  </a:p>
                </p:txBody>
              </p:sp>
            </mc:Choice>
            <mc:Fallback xmlns="">
              <p:sp>
                <p:nvSpPr>
                  <p:cNvPr id="26" name="Rectangle 25">
                    <a:extLst>
                      <a:ext uri="{FF2B5EF4-FFF2-40B4-BE49-F238E27FC236}">
                        <a16:creationId xmlns:a16="http://schemas.microsoft.com/office/drawing/2014/main" id="{FACCD696-6306-4F43-B524-8FDF76EFB8C9}"/>
                      </a:ext>
                    </a:extLst>
                  </p:cNvPr>
                  <p:cNvSpPr>
                    <a:spLocks noRot="1" noChangeAspect="1" noMove="1" noResize="1" noEditPoints="1" noAdjustHandles="1" noChangeArrowheads="1" noChangeShapeType="1" noTextEdit="1"/>
                  </p:cNvSpPr>
                  <p:nvPr/>
                </p:nvSpPr>
                <p:spPr>
                  <a:xfrm>
                    <a:off x="1365084" y="6011096"/>
                    <a:ext cx="619079" cy="573427"/>
                  </a:xfrm>
                  <a:prstGeom prst="rect">
                    <a:avLst/>
                  </a:prstGeom>
                  <a:blipFill>
                    <a:blip r:embed="rId9"/>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92F0F9C-DD80-E54B-BA9C-0BA730D5CD46}"/>
                      </a:ext>
                    </a:extLst>
                  </p:cNvPr>
                  <p:cNvSpPr/>
                  <p:nvPr/>
                </p:nvSpPr>
                <p:spPr>
                  <a:xfrm>
                    <a:off x="774481" y="4181519"/>
                    <a:ext cx="553357"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𝐼</m:t>
                          </m:r>
                          <m:r>
                            <a:rPr lang="en-US" sz="3200" b="0" i="1" baseline="-25000" smtClean="0">
                              <a:latin typeface="Cambria Math" panose="02040503050406030204" pitchFamily="18" charset="0"/>
                              <a:ea typeface="Cambria Math" panose="02040503050406030204" pitchFamily="18" charset="0"/>
                            </a:rPr>
                            <m:t>1</m:t>
                          </m:r>
                        </m:oMath>
                      </m:oMathPara>
                    </a14:m>
                    <a:endParaRPr lang="en-US" sz="3200" baseline="-25000" dirty="0"/>
                  </a:p>
                </p:txBody>
              </p:sp>
            </mc:Choice>
            <mc:Fallback xmlns="">
              <p:sp>
                <p:nvSpPr>
                  <p:cNvPr id="27" name="Rectangle 26">
                    <a:extLst>
                      <a:ext uri="{FF2B5EF4-FFF2-40B4-BE49-F238E27FC236}">
                        <a16:creationId xmlns:a16="http://schemas.microsoft.com/office/drawing/2014/main" id="{792F0F9C-DD80-E54B-BA9C-0BA730D5CD46}"/>
                      </a:ext>
                    </a:extLst>
                  </p:cNvPr>
                  <p:cNvSpPr>
                    <a:spLocks noRot="1" noChangeAspect="1" noMove="1" noResize="1" noEditPoints="1" noAdjustHandles="1" noChangeArrowheads="1" noChangeShapeType="1" noTextEdit="1"/>
                  </p:cNvSpPr>
                  <p:nvPr/>
                </p:nvSpPr>
                <p:spPr>
                  <a:xfrm>
                    <a:off x="774481" y="4181519"/>
                    <a:ext cx="553357" cy="573427"/>
                  </a:xfrm>
                  <a:prstGeom prst="rect">
                    <a:avLst/>
                  </a:prstGeom>
                  <a:blipFill>
                    <a:blip r:embed="rId10"/>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CBAA30F9-4E62-0743-9657-516F34714F9E}"/>
                      </a:ext>
                    </a:extLst>
                  </p:cNvPr>
                  <p:cNvSpPr/>
                  <p:nvPr/>
                </p:nvSpPr>
                <p:spPr>
                  <a:xfrm>
                    <a:off x="773855" y="5179241"/>
                    <a:ext cx="553357" cy="573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𝐼</m:t>
                          </m:r>
                          <m:r>
                            <a:rPr lang="en-US" sz="3200" b="0" i="1" baseline="-25000" smtClean="0">
                              <a:latin typeface="Cambria Math" panose="02040503050406030204" pitchFamily="18" charset="0"/>
                              <a:ea typeface="Cambria Math" panose="02040503050406030204" pitchFamily="18" charset="0"/>
                            </a:rPr>
                            <m:t>2</m:t>
                          </m:r>
                        </m:oMath>
                      </m:oMathPara>
                    </a14:m>
                    <a:endParaRPr lang="en-US" sz="3200" baseline="-25000" dirty="0"/>
                  </a:p>
                </p:txBody>
              </p:sp>
            </mc:Choice>
            <mc:Fallback xmlns="">
              <p:sp>
                <p:nvSpPr>
                  <p:cNvPr id="28" name="Rectangle 27">
                    <a:extLst>
                      <a:ext uri="{FF2B5EF4-FFF2-40B4-BE49-F238E27FC236}">
                        <a16:creationId xmlns:a16="http://schemas.microsoft.com/office/drawing/2014/main" id="{CBAA30F9-4E62-0743-9657-516F34714F9E}"/>
                      </a:ext>
                    </a:extLst>
                  </p:cNvPr>
                  <p:cNvSpPr>
                    <a:spLocks noRot="1" noChangeAspect="1" noMove="1" noResize="1" noEditPoints="1" noAdjustHandles="1" noChangeArrowheads="1" noChangeShapeType="1" noTextEdit="1"/>
                  </p:cNvSpPr>
                  <p:nvPr/>
                </p:nvSpPr>
                <p:spPr>
                  <a:xfrm>
                    <a:off x="773855" y="5179241"/>
                    <a:ext cx="553357" cy="573427"/>
                  </a:xfrm>
                  <a:prstGeom prst="rect">
                    <a:avLst/>
                  </a:prstGeom>
                  <a:blipFill>
                    <a:blip r:embed="rId11"/>
                    <a:stretch>
                      <a:fillRect b="-4348"/>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3387D2EA-5C27-E04F-86DB-44CE32001E35}"/>
                  </a:ext>
                </a:extLst>
              </p:cNvPr>
              <p:cNvCxnSpPr>
                <a:cxnSpLocks/>
              </p:cNvCxnSpPr>
              <p:nvPr/>
            </p:nvCxnSpPr>
            <p:spPr>
              <a:xfrm>
                <a:off x="1333667" y="5537295"/>
                <a:ext cx="1295233" cy="0"/>
              </a:xfrm>
              <a:prstGeom prst="line">
                <a:avLst/>
              </a:prstGeom>
              <a:ln w="762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074E1D-1228-8E48-A9CD-EB726A3C9D0E}"/>
                  </a:ext>
                </a:extLst>
              </p:cNvPr>
              <p:cNvCxnSpPr>
                <a:cxnSpLocks/>
              </p:cNvCxnSpPr>
              <p:nvPr/>
            </p:nvCxnSpPr>
            <p:spPr>
              <a:xfrm flipH="1">
                <a:off x="1365084" y="4470122"/>
                <a:ext cx="292266" cy="0"/>
              </a:xfrm>
              <a:prstGeom prst="line">
                <a:avLst/>
              </a:prstGeom>
              <a:ln w="76200">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pic>
        <p:nvPicPr>
          <p:cNvPr id="37" name="Picture 36">
            <a:extLst>
              <a:ext uri="{FF2B5EF4-FFF2-40B4-BE49-F238E27FC236}">
                <a16:creationId xmlns:a16="http://schemas.microsoft.com/office/drawing/2014/main" id="{E56F0A5B-0EC6-A047-B3A0-DCE6B68296D3}"/>
              </a:ext>
            </a:extLst>
          </p:cNvPr>
          <p:cNvPicPr>
            <a:picLocks noChangeAspect="1"/>
          </p:cNvPicPr>
          <p:nvPr/>
        </p:nvPicPr>
        <p:blipFill>
          <a:blip r:embed="rId12"/>
          <a:stretch>
            <a:fillRect/>
          </a:stretch>
        </p:blipFill>
        <p:spPr>
          <a:xfrm>
            <a:off x="2108576" y="1852859"/>
            <a:ext cx="7603821" cy="1012141"/>
          </a:xfrm>
          <a:prstGeom prst="rect">
            <a:avLst/>
          </a:prstGeom>
        </p:spPr>
      </p:pic>
      <p:grpSp>
        <p:nvGrpSpPr>
          <p:cNvPr id="43" name="Group 42">
            <a:extLst>
              <a:ext uri="{FF2B5EF4-FFF2-40B4-BE49-F238E27FC236}">
                <a16:creationId xmlns:a16="http://schemas.microsoft.com/office/drawing/2014/main" id="{421016E3-1E2A-E348-AFE1-3460E90F7DB7}"/>
              </a:ext>
            </a:extLst>
          </p:cNvPr>
          <p:cNvGrpSpPr/>
          <p:nvPr/>
        </p:nvGrpSpPr>
        <p:grpSpPr>
          <a:xfrm>
            <a:off x="6961558" y="2467392"/>
            <a:ext cx="902106" cy="582249"/>
            <a:chOff x="6961558" y="2467392"/>
            <a:chExt cx="902106" cy="582249"/>
          </a:xfrm>
        </p:grpSpPr>
        <p:cxnSp>
          <p:nvCxnSpPr>
            <p:cNvPr id="40" name="Straight Arrow Connector 39">
              <a:extLst>
                <a:ext uri="{FF2B5EF4-FFF2-40B4-BE49-F238E27FC236}">
                  <a16:creationId xmlns:a16="http://schemas.microsoft.com/office/drawing/2014/main" id="{4268809F-46F1-C448-921D-0E2B90553D54}"/>
                </a:ext>
              </a:extLst>
            </p:cNvPr>
            <p:cNvCxnSpPr>
              <a:cxnSpLocks/>
            </p:cNvCxnSpPr>
            <p:nvPr/>
          </p:nvCxnSpPr>
          <p:spPr>
            <a:xfrm flipH="1" flipV="1">
              <a:off x="6961558" y="2467392"/>
              <a:ext cx="181364" cy="24428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7CF663F-59F4-DE46-9A6E-97FE035FD2D8}"/>
                    </a:ext>
                  </a:extLst>
                </p:cNvPr>
                <p:cNvSpPr txBox="1"/>
                <p:nvPr/>
              </p:nvSpPr>
              <p:spPr>
                <a:xfrm>
                  <a:off x="6961558" y="2680309"/>
                  <a:ext cx="9021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42" name="TextBox 41">
                  <a:extLst>
                    <a:ext uri="{FF2B5EF4-FFF2-40B4-BE49-F238E27FC236}">
                      <a16:creationId xmlns:a16="http://schemas.microsoft.com/office/drawing/2014/main" id="{97CF663F-59F4-DE46-9A6E-97FE035FD2D8}"/>
                    </a:ext>
                  </a:extLst>
                </p:cNvPr>
                <p:cNvSpPr txBox="1">
                  <a:spLocks noRot="1" noChangeAspect="1" noMove="1" noResize="1" noEditPoints="1" noAdjustHandles="1" noChangeArrowheads="1" noChangeShapeType="1" noTextEdit="1"/>
                </p:cNvSpPr>
                <p:nvPr/>
              </p:nvSpPr>
              <p:spPr>
                <a:xfrm>
                  <a:off x="6961558" y="2680309"/>
                  <a:ext cx="902106" cy="369332"/>
                </a:xfrm>
                <a:prstGeom prst="rect">
                  <a:avLst/>
                </a:prstGeom>
                <a:blipFill>
                  <a:blip r:embed="rId13"/>
                  <a:stretch>
                    <a:fillRect l="-2778" r="-11111" b="-33333"/>
                  </a:stretch>
                </a:blipFill>
              </p:spPr>
              <p:txBody>
                <a:bodyPr/>
                <a:lstStyle/>
                <a:p>
                  <a:r>
                    <a:rPr lang="en-US">
                      <a:noFill/>
                    </a:rPr>
                    <a:t> </a:t>
                  </a:r>
                </a:p>
              </p:txBody>
            </p:sp>
          </mc:Fallback>
        </mc:AlternateContent>
      </p:grpSp>
      <p:grpSp>
        <p:nvGrpSpPr>
          <p:cNvPr id="44" name="Group 43">
            <a:extLst>
              <a:ext uri="{FF2B5EF4-FFF2-40B4-BE49-F238E27FC236}">
                <a16:creationId xmlns:a16="http://schemas.microsoft.com/office/drawing/2014/main" id="{2F99E908-734A-4847-A4CE-5F7F2D5D0320}"/>
              </a:ext>
            </a:extLst>
          </p:cNvPr>
          <p:cNvGrpSpPr/>
          <p:nvPr/>
        </p:nvGrpSpPr>
        <p:grpSpPr>
          <a:xfrm>
            <a:off x="8599604" y="1808279"/>
            <a:ext cx="1416641" cy="369332"/>
            <a:chOff x="6961558" y="2172147"/>
            <a:chExt cx="1416641" cy="369332"/>
          </a:xfrm>
        </p:grpSpPr>
        <p:cxnSp>
          <p:nvCxnSpPr>
            <p:cNvPr id="45" name="Straight Arrow Connector 44">
              <a:extLst>
                <a:ext uri="{FF2B5EF4-FFF2-40B4-BE49-F238E27FC236}">
                  <a16:creationId xmlns:a16="http://schemas.microsoft.com/office/drawing/2014/main" id="{DA61B2B4-7AB0-6C49-9172-306F62765611}"/>
                </a:ext>
              </a:extLst>
            </p:cNvPr>
            <p:cNvCxnSpPr>
              <a:cxnSpLocks/>
            </p:cNvCxnSpPr>
            <p:nvPr/>
          </p:nvCxnSpPr>
          <p:spPr>
            <a:xfrm flipH="1">
              <a:off x="6961558" y="2351750"/>
              <a:ext cx="453528" cy="11564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39321C3-9566-B64D-9AA5-4AF50801488E}"/>
                    </a:ext>
                  </a:extLst>
                </p:cNvPr>
                <p:cNvSpPr txBox="1"/>
                <p:nvPr/>
              </p:nvSpPr>
              <p:spPr>
                <a:xfrm>
                  <a:off x="7457819" y="2172147"/>
                  <a:ext cx="9203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46" name="TextBox 45">
                  <a:extLst>
                    <a:ext uri="{FF2B5EF4-FFF2-40B4-BE49-F238E27FC236}">
                      <a16:creationId xmlns:a16="http://schemas.microsoft.com/office/drawing/2014/main" id="{639321C3-9566-B64D-9AA5-4AF50801488E}"/>
                    </a:ext>
                  </a:extLst>
                </p:cNvPr>
                <p:cNvSpPr txBox="1">
                  <a:spLocks noRot="1" noChangeAspect="1" noMove="1" noResize="1" noEditPoints="1" noAdjustHandles="1" noChangeArrowheads="1" noChangeShapeType="1" noTextEdit="1"/>
                </p:cNvSpPr>
                <p:nvPr/>
              </p:nvSpPr>
              <p:spPr>
                <a:xfrm>
                  <a:off x="7457819" y="2172147"/>
                  <a:ext cx="920380" cy="369332"/>
                </a:xfrm>
                <a:prstGeom prst="rect">
                  <a:avLst/>
                </a:prstGeom>
                <a:blipFill>
                  <a:blip r:embed="rId14"/>
                  <a:stretch>
                    <a:fillRect l="-2703" r="-9459" b="-33333"/>
                  </a:stretch>
                </a:blipFill>
              </p:spPr>
              <p:txBody>
                <a:bodyPr/>
                <a:lstStyle/>
                <a:p>
                  <a:r>
                    <a:rPr lang="en-US">
                      <a:noFill/>
                    </a:rPr>
                    <a:t> </a:t>
                  </a:r>
                </a:p>
              </p:txBody>
            </p:sp>
          </mc:Fallback>
        </mc:AlternateContent>
      </p:grpSp>
      <p:cxnSp>
        <p:nvCxnSpPr>
          <p:cNvPr id="49" name="Straight Connector 48">
            <a:extLst>
              <a:ext uri="{FF2B5EF4-FFF2-40B4-BE49-F238E27FC236}">
                <a16:creationId xmlns:a16="http://schemas.microsoft.com/office/drawing/2014/main" id="{2B6953BD-35AE-8B43-97D3-C62227B9E48A}"/>
              </a:ext>
            </a:extLst>
          </p:cNvPr>
          <p:cNvCxnSpPr/>
          <p:nvPr/>
        </p:nvCxnSpPr>
        <p:spPr>
          <a:xfrm flipV="1">
            <a:off x="4108174" y="2177611"/>
            <a:ext cx="636104" cy="419815"/>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083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stVid.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33455" y="941758"/>
            <a:ext cx="5713117" cy="5713117"/>
          </a:xfrm>
          <a:prstGeom prst="rect">
            <a:avLst/>
          </a:prstGeom>
        </p:spPr>
      </p:pic>
      <p:pic>
        <p:nvPicPr>
          <p:cNvPr id="5" name="Picture 4" descr="ims_5tds.tif"/>
          <p:cNvPicPr>
            <a:picLocks noChangeAspect="1"/>
          </p:cNvPicPr>
          <p:nvPr/>
        </p:nvPicPr>
        <p:blipFill rotWithShape="1">
          <a:blip r:embed="rId4" cstate="hqprint">
            <a:extLst>
              <a:ext uri="{28A0092B-C50C-407E-A947-70E740481C1C}">
                <a14:useLocalDpi xmlns:a14="http://schemas.microsoft.com/office/drawing/2010/main"/>
              </a:ext>
            </a:extLst>
          </a:blip>
          <a:srcRect r="1160"/>
          <a:stretch/>
        </p:blipFill>
        <p:spPr>
          <a:xfrm>
            <a:off x="8129455" y="1417639"/>
            <a:ext cx="1646930" cy="5101702"/>
          </a:xfrm>
          <a:prstGeom prst="rect">
            <a:avLst/>
          </a:prstGeom>
        </p:spPr>
      </p:pic>
      <p:cxnSp>
        <p:nvCxnSpPr>
          <p:cNvPr id="6" name="Straight Connector 5"/>
          <p:cNvCxnSpPr/>
          <p:nvPr/>
        </p:nvCxnSpPr>
        <p:spPr bwMode="auto">
          <a:xfrm>
            <a:off x="1931852" y="4142156"/>
            <a:ext cx="6096000" cy="0"/>
          </a:xfrm>
          <a:prstGeom prst="line">
            <a:avLst/>
          </a:prstGeom>
          <a:solidFill>
            <a:schemeClr val="accent1"/>
          </a:solidFill>
          <a:ln w="38100" cap="flat" cmpd="sng" algn="ctr">
            <a:solidFill>
              <a:srgbClr val="FFFF00">
                <a:alpha val="51000"/>
              </a:srgbClr>
            </a:solidFill>
            <a:prstDash val="solid"/>
            <a:round/>
            <a:headEnd type="none" w="lg" len="lg"/>
            <a:tailEnd type="none" w="lg" len="lg"/>
          </a:ln>
          <a:effectLst/>
        </p:spPr>
      </p:cxnSp>
      <p:sp>
        <p:nvSpPr>
          <p:cNvPr id="7" name="TextBox 6"/>
          <p:cNvSpPr txBox="1"/>
          <p:nvPr/>
        </p:nvSpPr>
        <p:spPr>
          <a:xfrm>
            <a:off x="9897320" y="3038322"/>
            <a:ext cx="2133600" cy="1200329"/>
          </a:xfrm>
          <a:prstGeom prst="rect">
            <a:avLst/>
          </a:prstGeom>
          <a:noFill/>
        </p:spPr>
        <p:txBody>
          <a:bodyPr wrap="square" rtlCol="0">
            <a:spAutoFit/>
          </a:bodyPr>
          <a:lstStyle/>
          <a:p>
            <a:pPr algn="ctr"/>
            <a:r>
              <a:rPr lang="en-US" sz="2400" i="1" dirty="0">
                <a:latin typeface="Times New Roman" charset="0"/>
                <a:ea typeface="Times New Roman" charset="0"/>
                <a:cs typeface="Times New Roman" charset="0"/>
              </a:rPr>
              <a:t>DW images at different points in cardiac cycle</a:t>
            </a:r>
          </a:p>
        </p:txBody>
      </p:sp>
      <p:sp>
        <p:nvSpPr>
          <p:cNvPr id="8" name="Up Arrow 7"/>
          <p:cNvSpPr/>
          <p:nvPr/>
        </p:nvSpPr>
        <p:spPr bwMode="auto">
          <a:xfrm rot="16200000">
            <a:off x="9264860" y="1646263"/>
            <a:ext cx="45719" cy="381000"/>
          </a:xfrm>
          <a:prstGeom prst="upArrow">
            <a:avLst>
              <a:gd name="adj1" fmla="val 50000"/>
              <a:gd name="adj2" fmla="val 127778"/>
            </a:avLst>
          </a:prstGeom>
          <a:solidFill>
            <a:schemeClr val="tx2"/>
          </a:solidFill>
          <a:ln w="38100" cap="flat" cmpd="sng" algn="ctr">
            <a:solidFill>
              <a:srgbClr val="FFFF00"/>
            </a:solidFill>
            <a:prstDash val="solid"/>
            <a:round/>
            <a:headEnd type="none" w="lg" len="lg"/>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Times New Roman" charset="0"/>
              <a:cs typeface="Times New Roman" charset="0"/>
            </a:endParaRPr>
          </a:p>
        </p:txBody>
      </p:sp>
      <p:sp>
        <p:nvSpPr>
          <p:cNvPr id="9" name="Up Arrow 8"/>
          <p:cNvSpPr/>
          <p:nvPr/>
        </p:nvSpPr>
        <p:spPr bwMode="auto">
          <a:xfrm rot="16200000">
            <a:off x="9010860" y="3008000"/>
            <a:ext cx="45719" cy="381000"/>
          </a:xfrm>
          <a:prstGeom prst="upArrow">
            <a:avLst>
              <a:gd name="adj1" fmla="val 50000"/>
              <a:gd name="adj2" fmla="val 127778"/>
            </a:avLst>
          </a:prstGeom>
          <a:solidFill>
            <a:schemeClr val="tx2"/>
          </a:solidFill>
          <a:ln w="38100" cap="flat" cmpd="sng" algn="ctr">
            <a:solidFill>
              <a:srgbClr val="FFFF00"/>
            </a:solidFill>
            <a:prstDash val="solid"/>
            <a:round/>
            <a:headEnd type="none" w="lg" len="lg"/>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Times New Roman" charset="0"/>
              <a:cs typeface="Times New Roman" charset="0"/>
            </a:endParaRPr>
          </a:p>
        </p:txBody>
      </p:sp>
      <p:sp>
        <p:nvSpPr>
          <p:cNvPr id="10" name="Up Arrow 9"/>
          <p:cNvSpPr/>
          <p:nvPr/>
        </p:nvSpPr>
        <p:spPr bwMode="auto">
          <a:xfrm rot="16200000">
            <a:off x="9252158" y="4025291"/>
            <a:ext cx="45719" cy="381000"/>
          </a:xfrm>
          <a:prstGeom prst="upArrow">
            <a:avLst>
              <a:gd name="adj1" fmla="val 50000"/>
              <a:gd name="adj2" fmla="val 127778"/>
            </a:avLst>
          </a:prstGeom>
          <a:solidFill>
            <a:schemeClr val="tx2"/>
          </a:solidFill>
          <a:ln w="38100" cap="flat" cmpd="sng" algn="ctr">
            <a:solidFill>
              <a:srgbClr val="FFFF00"/>
            </a:solidFill>
            <a:prstDash val="solid"/>
            <a:round/>
            <a:headEnd type="none" w="lg" len="lg"/>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Times New Roman" charset="0"/>
              <a:cs typeface="Times New Roman" charset="0"/>
            </a:endParaRPr>
          </a:p>
        </p:txBody>
      </p:sp>
      <p:sp>
        <p:nvSpPr>
          <p:cNvPr id="11" name="Up Arrow 10"/>
          <p:cNvSpPr/>
          <p:nvPr/>
        </p:nvSpPr>
        <p:spPr bwMode="auto">
          <a:xfrm rot="16200000">
            <a:off x="9264860" y="5295548"/>
            <a:ext cx="45719" cy="381000"/>
          </a:xfrm>
          <a:prstGeom prst="upArrow">
            <a:avLst>
              <a:gd name="adj1" fmla="val 50000"/>
              <a:gd name="adj2" fmla="val 127778"/>
            </a:avLst>
          </a:prstGeom>
          <a:solidFill>
            <a:schemeClr val="tx2"/>
          </a:solidFill>
          <a:ln w="38100" cap="flat" cmpd="sng" algn="ctr">
            <a:solidFill>
              <a:srgbClr val="FFFF00"/>
            </a:solidFill>
            <a:prstDash val="solid"/>
            <a:round/>
            <a:headEnd type="none" w="lg" len="lg"/>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a typeface="Times New Roman" charset="0"/>
              <a:cs typeface="Times New Roman" charset="0"/>
            </a:endParaRPr>
          </a:p>
        </p:txBody>
      </p:sp>
      <p:sp>
        <p:nvSpPr>
          <p:cNvPr id="12" name="Title 7"/>
          <p:cNvSpPr txBox="1">
            <a:spLocks/>
          </p:cNvSpPr>
          <p:nvPr/>
        </p:nvSpPr>
        <p:spPr>
          <a:xfrm>
            <a:off x="666750" y="58635"/>
            <a:ext cx="10972800" cy="1143000"/>
          </a:xfrm>
          <a:prstGeom prst="rect">
            <a:avLst/>
          </a:prstGeom>
        </p:spPr>
        <p:txBody>
          <a:bodyPr>
            <a:normAutofit/>
          </a:bodyPr>
          <a:lstStyle>
            <a:lvl1pPr algn="ctr" defTabSz="914400" rtl="0" eaLnBrk="1" latinLnBrk="0" hangingPunct="1">
              <a:spcBef>
                <a:spcPct val="0"/>
              </a:spcBef>
              <a:buNone/>
              <a:defRPr sz="4400" kern="1200">
                <a:solidFill>
                  <a:srgbClr val="FFFF00"/>
                </a:solidFill>
                <a:latin typeface="Times New Roman"/>
                <a:ea typeface="+mj-ea"/>
                <a:cs typeface="+mj-cs"/>
              </a:defRPr>
            </a:lvl1pPr>
          </a:lstStyle>
          <a:p>
            <a:r>
              <a:rPr lang="en-US" altLang="zh-CN" dirty="0">
                <a:solidFill>
                  <a:schemeClr val="tx1"/>
                </a:solidFill>
              </a:rPr>
              <a:t>Signal Voids</a:t>
            </a:r>
            <a:r>
              <a:rPr lang="zh-CN" altLang="en-US" dirty="0">
                <a:solidFill>
                  <a:schemeClr val="tx1"/>
                </a:solidFill>
              </a:rPr>
              <a:t> </a:t>
            </a:r>
            <a:r>
              <a:rPr lang="en-US" altLang="zh-CN" dirty="0">
                <a:solidFill>
                  <a:schemeClr val="tx1"/>
                </a:solidFill>
              </a:rPr>
              <a:t>in</a:t>
            </a:r>
            <a:r>
              <a:rPr lang="zh-CN" altLang="en-US" dirty="0">
                <a:solidFill>
                  <a:schemeClr val="tx1"/>
                </a:solidFill>
              </a:rPr>
              <a:t> </a:t>
            </a:r>
            <a:r>
              <a:rPr lang="en-US" altLang="zh-CN" dirty="0">
                <a:solidFill>
                  <a:schemeClr val="tx1"/>
                </a:solidFill>
              </a:rPr>
              <a:t>DWI</a:t>
            </a:r>
            <a:endParaRPr lang="en-US" dirty="0">
              <a:solidFill>
                <a:schemeClr val="tx1"/>
              </a:solidFill>
            </a:endParaRPr>
          </a:p>
        </p:txBody>
      </p:sp>
    </p:spTree>
    <p:extLst>
      <p:ext uri="{BB962C8B-B14F-4D97-AF65-F5344CB8AC3E}">
        <p14:creationId xmlns:p14="http://schemas.microsoft.com/office/powerpoint/2010/main" val="3250683518"/>
      </p:ext>
    </p:extLst>
  </p:cSld>
  <p:clrMapOvr>
    <a:masterClrMapping/>
  </p:clrMapOvr>
  <mc:AlternateContent xmlns:mc="http://schemas.openxmlformats.org/markup-compatibility/2006" xmlns:p14="http://schemas.microsoft.com/office/powerpoint/2010/main">
    <mc:Choice Requires="p14">
      <p:transition spd="slow" p14:dur="2000" advTm="13278"/>
    </mc:Choice>
    <mc:Fallback xmlns="">
      <p:transition spd="slow" advTm="13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4EA47F7-8084-254E-A385-234071DFE2CA}"/>
              </a:ext>
            </a:extLst>
          </p:cNvPr>
          <p:cNvPicPr>
            <a:picLocks noChangeAspect="1"/>
          </p:cNvPicPr>
          <p:nvPr/>
        </p:nvPicPr>
        <p:blipFill rotWithShape="1">
          <a:blip r:embed="rId3">
            <a:extLst>
              <a:ext uri="{28A0092B-C50C-407E-A947-70E740481C1C}">
                <a14:useLocalDpi xmlns:a14="http://schemas.microsoft.com/office/drawing/2010/main" val="0"/>
              </a:ext>
            </a:extLst>
          </a:blip>
          <a:srcRect l="12397" t="30669" r="12616" b="21636"/>
          <a:stretch/>
        </p:blipFill>
        <p:spPr>
          <a:xfrm>
            <a:off x="8137137" y="2356891"/>
            <a:ext cx="3351444" cy="2131714"/>
          </a:xfrm>
          <a:prstGeom prst="rect">
            <a:avLst/>
          </a:prstGeom>
        </p:spPr>
      </p:pic>
      <p:sp>
        <p:nvSpPr>
          <p:cNvPr id="3" name="Title 7">
            <a:extLst>
              <a:ext uri="{FF2B5EF4-FFF2-40B4-BE49-F238E27FC236}">
                <a16:creationId xmlns:a16="http://schemas.microsoft.com/office/drawing/2014/main" id="{7F34E0B1-8850-C348-9D4B-97F369F64B2F}"/>
              </a:ext>
            </a:extLst>
          </p:cNvPr>
          <p:cNvSpPr txBox="1">
            <a:spLocks/>
          </p:cNvSpPr>
          <p:nvPr/>
        </p:nvSpPr>
        <p:spPr>
          <a:xfrm>
            <a:off x="609600" y="274639"/>
            <a:ext cx="10972800" cy="1143000"/>
          </a:xfrm>
          <a:prstGeom prst="rect">
            <a:avLst/>
          </a:prstGeom>
        </p:spPr>
        <p:txBody>
          <a:bodyPr>
            <a:normAutofit/>
          </a:bodyPr>
          <a:lstStyle>
            <a:lvl1pPr algn="ctr" defTabSz="914400" rtl="0" eaLnBrk="1" latinLnBrk="0" hangingPunct="1">
              <a:spcBef>
                <a:spcPct val="0"/>
              </a:spcBef>
              <a:buNone/>
              <a:defRPr sz="4400" kern="1200">
                <a:solidFill>
                  <a:srgbClr val="FFFF00"/>
                </a:solidFill>
                <a:latin typeface="Times New Roman"/>
                <a:ea typeface="+mj-ea"/>
                <a:cs typeface="+mj-cs"/>
              </a:defRPr>
            </a:lvl1pPr>
          </a:lstStyle>
          <a:p>
            <a:r>
              <a:rPr lang="en-US" altLang="zh-CN" sz="3600" dirty="0">
                <a:solidFill>
                  <a:schemeClr val="tx1"/>
                </a:solidFill>
              </a:rPr>
              <a:t>Clinical Liver DWI: </a:t>
            </a:r>
            <a:r>
              <a:rPr lang="en-US" altLang="zh-CN" sz="3600" i="1" dirty="0">
                <a:solidFill>
                  <a:schemeClr val="tx1"/>
                </a:solidFill>
              </a:rPr>
              <a:t>Monopolar DW Waveform</a:t>
            </a:r>
            <a:endParaRPr lang="en-US" sz="3600" i="1" dirty="0">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6EBB28E-2EE4-0C40-8180-AF843F1CFC00}"/>
                  </a:ext>
                </a:extLst>
              </p:cNvPr>
              <p:cNvSpPr txBox="1"/>
              <p:nvPr/>
            </p:nvSpPr>
            <p:spPr>
              <a:xfrm>
                <a:off x="1492370" y="1610912"/>
                <a:ext cx="10513837" cy="461665"/>
              </a:xfrm>
              <a:prstGeom prst="rect">
                <a:avLst/>
              </a:prstGeom>
              <a:noFill/>
            </p:spPr>
            <p:txBody>
              <a:bodyPr wrap="square" rtlCol="0">
                <a:spAutoFit/>
              </a:bodyPr>
              <a:lstStyle/>
              <a:p>
                <a:r>
                  <a:rPr lang="en-US" sz="2400" dirty="0">
                    <a:solidFill>
                      <a:schemeClr val="tx1"/>
                    </a:solidFill>
                    <a:latin typeface="Times New Roman" panose="02020603050405020304" pitchFamily="18" charset="0"/>
                    <a:cs typeface="Times New Roman" panose="02020603050405020304" pitchFamily="18" charset="0"/>
                  </a:rPr>
                  <a:t>b = 50 s/mm</a:t>
                </a:r>
                <a:r>
                  <a:rPr lang="en-US" sz="2400" baseline="30000" dirty="0">
                    <a:solidFill>
                      <a:schemeClr val="tx1"/>
                    </a:solidFill>
                    <a:latin typeface="Times New Roman" panose="02020603050405020304" pitchFamily="18" charset="0"/>
                    <a:cs typeface="Times New Roman" panose="02020603050405020304" pitchFamily="18" charset="0"/>
                  </a:rPr>
                  <a:t>2</a:t>
                </a:r>
                <a:r>
                  <a:rPr lang="en-US" sz="2400" dirty="0">
                    <a:solidFill>
                      <a:schemeClr val="tx1"/>
                    </a:solidFill>
                    <a:latin typeface="Times New Roman" panose="02020603050405020304" pitchFamily="18" charset="0"/>
                    <a:cs typeface="Times New Roman" panose="02020603050405020304" pitchFamily="18" charset="0"/>
                  </a:rPr>
                  <a:t>                          b = 500 s/mm</a:t>
                </a:r>
                <a:r>
                  <a:rPr lang="en-US" sz="2400" baseline="30000" dirty="0">
                    <a:solidFill>
                      <a:schemeClr val="tx1"/>
                    </a:solidFill>
                    <a:latin typeface="Times New Roman" panose="02020603050405020304" pitchFamily="18" charset="0"/>
                    <a:cs typeface="Times New Roman" panose="02020603050405020304" pitchFamily="18" charset="0"/>
                  </a:rPr>
                  <a:t>2</a:t>
                </a:r>
                <a:r>
                  <a:rPr lang="en-US" sz="2400" dirty="0">
                    <a:solidFill>
                      <a:schemeClr val="tx1"/>
                    </a:solidFill>
                    <a:latin typeface="Times New Roman" panose="02020603050405020304" pitchFamily="18" charset="0"/>
                    <a:cs typeface="Times New Roman" panose="02020603050405020304" pitchFamily="18" charset="0"/>
                  </a:rPr>
                  <a:t>                ADC map (</a:t>
                </a:r>
                <a14:m>
                  <m:oMath xmlns:m="http://schemas.openxmlformats.org/officeDocument/2006/math">
                    <m:r>
                      <a:rPr lang="en-US" sz="2400" i="1" dirty="0">
                        <a:solidFill>
                          <a:schemeClr val="tx1"/>
                        </a:solidFill>
                        <a:latin typeface="Cambria Math" panose="02040503050406030204" pitchFamily="18" charset="0"/>
                        <a:ea typeface="Cambria Math" panose="02040503050406030204" pitchFamily="18" charset="0"/>
                      </a:rPr>
                      <m:t>×</m:t>
                    </m:r>
                    <m:sSup>
                      <m:sSupPr>
                        <m:ctrlPr>
                          <a:rPr lang="en-US" sz="2400" i="1" dirty="0">
                            <a:solidFill>
                              <a:schemeClr val="tx1"/>
                            </a:solidFill>
                            <a:latin typeface="Cambria Math" panose="02040503050406030204" pitchFamily="18" charset="0"/>
                            <a:ea typeface="Cambria Math" panose="02040503050406030204" pitchFamily="18" charset="0"/>
                          </a:rPr>
                        </m:ctrlPr>
                      </m:sSupPr>
                      <m:e>
                        <m:r>
                          <a:rPr lang="en-US" sz="2400" i="1" dirty="0">
                            <a:solidFill>
                              <a:schemeClr val="tx1"/>
                            </a:solidFill>
                            <a:latin typeface="Cambria Math" panose="02040503050406030204" pitchFamily="18" charset="0"/>
                            <a:ea typeface="Cambria Math" panose="02040503050406030204" pitchFamily="18" charset="0"/>
                          </a:rPr>
                          <m:t>10</m:t>
                        </m:r>
                      </m:e>
                      <m:sup>
                        <m:r>
                          <a:rPr lang="en-US" sz="2400" i="1" dirty="0">
                            <a:solidFill>
                              <a:schemeClr val="tx1"/>
                            </a:solidFill>
                            <a:latin typeface="Cambria Math" panose="02040503050406030204" pitchFamily="18" charset="0"/>
                            <a:ea typeface="Cambria Math" panose="02040503050406030204" pitchFamily="18" charset="0"/>
                          </a:rPr>
                          <m:t>−3</m:t>
                        </m:r>
                      </m:sup>
                    </m:sSup>
                  </m:oMath>
                </a14:m>
                <a:r>
                  <a:rPr lang="en-US" sz="2400" dirty="0">
                    <a:solidFill>
                      <a:schemeClr val="tx1"/>
                    </a:solidFill>
                    <a:latin typeface="Times New Roman" panose="02020603050405020304" pitchFamily="18" charset="0"/>
                    <a:cs typeface="Times New Roman" panose="02020603050405020304" pitchFamily="18" charset="0"/>
                  </a:rPr>
                  <a:t> mm</a:t>
                </a:r>
                <a:r>
                  <a:rPr lang="en-US" sz="2400" baseline="30000" dirty="0">
                    <a:solidFill>
                      <a:schemeClr val="tx1"/>
                    </a:solidFill>
                    <a:latin typeface="Times New Roman" panose="02020603050405020304" pitchFamily="18" charset="0"/>
                    <a:cs typeface="Times New Roman" panose="02020603050405020304" pitchFamily="18" charset="0"/>
                  </a:rPr>
                  <a:t>2</a:t>
                </a:r>
                <a:r>
                  <a:rPr lang="en-US" sz="2400" dirty="0">
                    <a:solidFill>
                      <a:schemeClr val="tx1"/>
                    </a:solidFill>
                    <a:latin typeface="Times New Roman" panose="02020603050405020304" pitchFamily="18" charset="0"/>
                    <a:cs typeface="Times New Roman" panose="02020603050405020304" pitchFamily="18" charset="0"/>
                  </a:rPr>
                  <a:t>/s) </a:t>
                </a:r>
              </a:p>
            </p:txBody>
          </p:sp>
        </mc:Choice>
        <mc:Fallback xmlns="">
          <p:sp>
            <p:nvSpPr>
              <p:cNvPr id="11" name="TextBox 10">
                <a:extLst>
                  <a:ext uri="{FF2B5EF4-FFF2-40B4-BE49-F238E27FC236}">
                    <a16:creationId xmlns:a16="http://schemas.microsoft.com/office/drawing/2014/main" id="{16EBB28E-2EE4-0C40-8180-AF843F1CFC00}"/>
                  </a:ext>
                </a:extLst>
              </p:cNvPr>
              <p:cNvSpPr txBox="1">
                <a:spLocks noRot="1" noChangeAspect="1" noMove="1" noResize="1" noEditPoints="1" noAdjustHandles="1" noChangeArrowheads="1" noChangeShapeType="1" noTextEdit="1"/>
              </p:cNvSpPr>
              <p:nvPr/>
            </p:nvSpPr>
            <p:spPr>
              <a:xfrm>
                <a:off x="1492370" y="1610912"/>
                <a:ext cx="10513837" cy="461665"/>
              </a:xfrm>
              <a:prstGeom prst="rect">
                <a:avLst/>
              </a:prstGeom>
              <a:blipFill>
                <a:blip r:embed="rId4"/>
                <a:stretch>
                  <a:fillRect l="-966" t="-10811" b="-2973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260377C-2965-524A-92CE-CDF2AA330939}"/>
              </a:ext>
            </a:extLst>
          </p:cNvPr>
          <p:cNvGrpSpPr/>
          <p:nvPr/>
        </p:nvGrpSpPr>
        <p:grpSpPr>
          <a:xfrm>
            <a:off x="8206272" y="3313177"/>
            <a:ext cx="566348" cy="1861844"/>
            <a:chOff x="8206272" y="3628863"/>
            <a:chExt cx="566348" cy="1861844"/>
          </a:xfrm>
        </p:grpSpPr>
        <p:sp>
          <p:nvSpPr>
            <p:cNvPr id="13" name="Oval 12">
              <a:extLst>
                <a:ext uri="{FF2B5EF4-FFF2-40B4-BE49-F238E27FC236}">
                  <a16:creationId xmlns:a16="http://schemas.microsoft.com/office/drawing/2014/main" id="{54124141-B9F8-CA42-BE0C-0D5A8030BDED}"/>
                </a:ext>
              </a:extLst>
            </p:cNvPr>
            <p:cNvSpPr/>
            <p:nvPr/>
          </p:nvSpPr>
          <p:spPr>
            <a:xfrm>
              <a:off x="8475930" y="3628863"/>
              <a:ext cx="276045" cy="2501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224DB1C4-B7B5-B548-A4AA-680998A490CA}"/>
                </a:ext>
              </a:extLst>
            </p:cNvPr>
            <p:cNvSpPr txBox="1"/>
            <p:nvPr/>
          </p:nvSpPr>
          <p:spPr>
            <a:xfrm>
              <a:off x="8206272" y="5090597"/>
              <a:ext cx="566348" cy="400110"/>
            </a:xfrm>
            <a:prstGeom prst="rect">
              <a:avLst/>
            </a:prstGeom>
            <a:solidFill>
              <a:schemeClr val="accent5">
                <a:lumMod val="75000"/>
              </a:schemeClr>
            </a:solidFill>
          </p:spPr>
          <p:txBody>
            <a:bodyPr wrap="square" rtlCol="0">
              <a:spAutoFit/>
            </a:bodyPr>
            <a:lstStyle/>
            <a:p>
              <a:r>
                <a:rPr lang="en-US" sz="2000" dirty="0">
                  <a:latin typeface="Times New Roman" panose="02020603050405020304" pitchFamily="18" charset="0"/>
                  <a:cs typeface="Times New Roman" panose="02020603050405020304" pitchFamily="18" charset="0"/>
                </a:rPr>
                <a:t>1.1</a:t>
              </a:r>
            </a:p>
          </p:txBody>
        </p:sp>
        <p:cxnSp>
          <p:nvCxnSpPr>
            <p:cNvPr id="18" name="Straight Arrow Connector 17">
              <a:extLst>
                <a:ext uri="{FF2B5EF4-FFF2-40B4-BE49-F238E27FC236}">
                  <a16:creationId xmlns:a16="http://schemas.microsoft.com/office/drawing/2014/main" id="{19BAF298-BD38-CD4E-99B0-4C23237106BD}"/>
                </a:ext>
              </a:extLst>
            </p:cNvPr>
            <p:cNvCxnSpPr>
              <a:cxnSpLocks/>
              <a:endCxn id="15" idx="0"/>
            </p:cNvCxnSpPr>
            <p:nvPr/>
          </p:nvCxnSpPr>
          <p:spPr>
            <a:xfrm flipH="1">
              <a:off x="8489446" y="3879029"/>
              <a:ext cx="105634" cy="1211568"/>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aphicFrame>
        <p:nvGraphicFramePr>
          <p:cNvPr id="20" name="Table 19">
            <a:extLst>
              <a:ext uri="{FF2B5EF4-FFF2-40B4-BE49-F238E27FC236}">
                <a16:creationId xmlns:a16="http://schemas.microsoft.com/office/drawing/2014/main" id="{11ECE3E1-38D2-1646-A20F-A15CE4D696C0}"/>
              </a:ext>
            </a:extLst>
          </p:cNvPr>
          <p:cNvGraphicFramePr>
            <a:graphicFrameLocks noGrp="1"/>
          </p:cNvGraphicFramePr>
          <p:nvPr>
            <p:extLst>
              <p:ext uri="{D42A27DB-BD31-4B8C-83A1-F6EECF244321}">
                <p14:modId xmlns:p14="http://schemas.microsoft.com/office/powerpoint/2010/main" val="2661154771"/>
              </p:ext>
            </p:extLst>
          </p:nvPr>
        </p:nvGraphicFramePr>
        <p:xfrm>
          <a:off x="741287" y="4382548"/>
          <a:ext cx="3708037" cy="2069536"/>
        </p:xfrm>
        <a:graphic>
          <a:graphicData uri="http://schemas.openxmlformats.org/drawingml/2006/table">
            <a:tbl>
              <a:tblPr firstRow="1" bandRow="1">
                <a:tableStyleId>{5C22544A-7EE6-4342-B048-85BDC9FD1C3A}</a:tableStyleId>
              </a:tblPr>
              <a:tblGrid>
                <a:gridCol w="2428921">
                  <a:extLst>
                    <a:ext uri="{9D8B030D-6E8A-4147-A177-3AD203B41FA5}">
                      <a16:colId xmlns:a16="http://schemas.microsoft.com/office/drawing/2014/main" val="2350207956"/>
                    </a:ext>
                  </a:extLst>
                </a:gridCol>
                <a:gridCol w="651515">
                  <a:extLst>
                    <a:ext uri="{9D8B030D-6E8A-4147-A177-3AD203B41FA5}">
                      <a16:colId xmlns:a16="http://schemas.microsoft.com/office/drawing/2014/main" val="10518427"/>
                    </a:ext>
                  </a:extLst>
                </a:gridCol>
                <a:gridCol w="627601">
                  <a:extLst>
                    <a:ext uri="{9D8B030D-6E8A-4147-A177-3AD203B41FA5}">
                      <a16:colId xmlns:a16="http://schemas.microsoft.com/office/drawing/2014/main" val="3768455671"/>
                    </a:ext>
                  </a:extLst>
                </a:gridCol>
              </a:tblGrid>
              <a:tr h="242371">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Diffusion Directions</a:t>
                      </a:r>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318308235"/>
                  </a:ext>
                </a:extLst>
              </a:tr>
              <a:tr h="242371">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b values (s/mm</a:t>
                      </a:r>
                      <a:r>
                        <a:rPr lang="en-US" sz="1600" b="0" baseline="30000" dirty="0">
                          <a:solidFill>
                            <a:schemeClr val="tx1"/>
                          </a:solidFill>
                          <a:latin typeface="Times New Roman" panose="02020603050405020304" pitchFamily="18" charset="0"/>
                          <a:cs typeface="Times New Roman" panose="02020603050405020304" pitchFamily="18" charset="0"/>
                        </a:rPr>
                        <a:t>2</a:t>
                      </a:r>
                      <a:r>
                        <a:rPr lang="en-US" sz="1600" b="0" dirty="0">
                          <a:solidFill>
                            <a:schemeClr val="tx1"/>
                          </a:solidFill>
                          <a:latin typeface="Times New Roman" panose="02020603050405020304" pitchFamily="18" charset="0"/>
                          <a:cs typeface="Times New Roman" panose="02020603050405020304" pitchFamily="18" charset="0"/>
                        </a:rPr>
                        <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b="0" dirty="0">
                          <a:solidFill>
                            <a:schemeClr val="tx1"/>
                          </a:solidFill>
                          <a:latin typeface="Times New Roman" panose="02020603050405020304" pitchFamily="18" charset="0"/>
                          <a:cs typeface="Times New Roman" panose="02020603050405020304" pitchFamily="18" charset="0"/>
                        </a:rPr>
                        <a:t>500</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819268"/>
                  </a:ext>
                </a:extLst>
              </a:tr>
              <a:tr h="393136">
                <a:tc>
                  <a:txBody>
                    <a:bodyPr/>
                    <a:lstStyle/>
                    <a:p>
                      <a:pPr algn="l"/>
                      <a:r>
                        <a:rPr lang="en-US" sz="1600" dirty="0">
                          <a:solidFill>
                            <a:schemeClr val="tx1"/>
                          </a:solidFill>
                          <a:latin typeface="Times New Roman" panose="02020603050405020304" pitchFamily="18" charset="0"/>
                          <a:cs typeface="Times New Roman" panose="02020603050405020304" pitchFamily="18" charset="0"/>
                        </a:rPr>
                        <a:t># of repetitions / direction</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solidFill>
                            <a:schemeClr val="tx1"/>
                          </a:solidFill>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600" dirty="0">
                          <a:solidFill>
                            <a:schemeClr val="tx1"/>
                          </a:solidFill>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7353429"/>
                  </a:ext>
                </a:extLst>
              </a:tr>
              <a:tr h="242371">
                <a:tc>
                  <a:txBody>
                    <a:bodyPr/>
                    <a:lstStyle/>
                    <a:p>
                      <a:pPr algn="l"/>
                      <a:r>
                        <a:rPr lang="en-US" sz="1600" dirty="0">
                          <a:solidFill>
                            <a:schemeClr val="tx1"/>
                          </a:solidFill>
                          <a:latin typeface="Times New Roman" panose="02020603050405020304" pitchFamily="18" charset="0"/>
                          <a:cs typeface="Times New Roman" panose="02020603050405020304" pitchFamily="18" charset="0"/>
                        </a:rPr>
                        <a:t>Slice thickness</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sz="1600" dirty="0">
                          <a:solidFill>
                            <a:schemeClr val="tx1"/>
                          </a:solidFill>
                          <a:latin typeface="Times New Roman" panose="02020603050405020304" pitchFamily="18" charset="0"/>
                          <a:cs typeface="Times New Roman" panose="02020603050405020304" pitchFamily="18" charset="0"/>
                        </a:rPr>
                        <a:t>6 mm</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309507"/>
                  </a:ext>
                </a:extLst>
              </a:tr>
              <a:tr h="242371">
                <a:tc>
                  <a:txBody>
                    <a:bodyPr/>
                    <a:lstStyle/>
                    <a:p>
                      <a:pPr algn="l"/>
                      <a:r>
                        <a:rPr lang="en-US" sz="1600" dirty="0">
                          <a:solidFill>
                            <a:schemeClr val="tx1"/>
                          </a:solidFill>
                          <a:latin typeface="Times New Roman" panose="02020603050405020304" pitchFamily="18" charset="0"/>
                          <a:cs typeface="Times New Roman" panose="02020603050405020304" pitchFamily="18" charset="0"/>
                        </a:rPr>
                        <a:t>Fat Sat</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US" sz="1600" dirty="0">
                          <a:solidFill>
                            <a:schemeClr val="tx1"/>
                          </a:solidFill>
                          <a:latin typeface="Times New Roman" panose="02020603050405020304" pitchFamily="18" charset="0"/>
                          <a:cs typeface="Times New Roman" panose="02020603050405020304" pitchFamily="18" charset="0"/>
                        </a:rPr>
                        <a:t>SS excitation</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486438763"/>
                  </a:ext>
                </a:extLst>
              </a:tr>
              <a:tr h="242371">
                <a:tc>
                  <a:txBody>
                    <a:bodyPr/>
                    <a:lstStyle/>
                    <a:p>
                      <a:pPr algn="l"/>
                      <a:r>
                        <a:rPr lang="en-US" sz="1600" dirty="0">
                          <a:solidFill>
                            <a:schemeClr val="tx1"/>
                          </a:solidFill>
                          <a:latin typeface="Times New Roman" panose="02020603050405020304" pitchFamily="18" charset="0"/>
                          <a:cs typeface="Times New Roman" panose="02020603050405020304" pitchFamily="18" charset="0"/>
                        </a:rPr>
                        <a:t>Gating</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algn="l"/>
                      <a:r>
                        <a:rPr lang="en-US" sz="1600" dirty="0">
                          <a:solidFill>
                            <a:schemeClr val="tx1"/>
                          </a:solidFill>
                          <a:latin typeface="Times New Roman" panose="02020603050405020304" pitchFamily="18" charset="0"/>
                          <a:cs typeface="Times New Roman" panose="02020603050405020304" pitchFamily="18" charset="0"/>
                        </a:rPr>
                        <a:t>RT</a:t>
                      </a: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834591122"/>
                  </a:ext>
                </a:extLst>
              </a:tr>
            </a:tbl>
          </a:graphicData>
        </a:graphic>
      </p:graphicFrame>
      <p:pic>
        <p:nvPicPr>
          <p:cNvPr id="7" name="Graphic 6">
            <a:extLst>
              <a:ext uri="{FF2B5EF4-FFF2-40B4-BE49-F238E27FC236}">
                <a16:creationId xmlns:a16="http://schemas.microsoft.com/office/drawing/2014/main" id="{BD5695A7-F7F8-B24E-93A6-7166BE6A0841}"/>
              </a:ext>
            </a:extLst>
          </p:cNvPr>
          <p:cNvPicPr>
            <a:picLocks noChangeAspect="1"/>
          </p:cNvPicPr>
          <p:nvPr/>
        </p:nvPicPr>
        <p:blipFill rotWithShape="1">
          <a:blip r:embed="rId5">
            <a:extLst>
              <a:ext uri="{28A0092B-C50C-407E-A947-70E740481C1C}">
                <a14:useLocalDpi xmlns:a14="http://schemas.microsoft.com/office/drawing/2010/main" val="0"/>
              </a:ext>
            </a:extLst>
          </a:blip>
          <a:srcRect l="11279" t="29097" r="11789" b="22276"/>
          <a:stretch/>
        </p:blipFill>
        <p:spPr>
          <a:xfrm>
            <a:off x="718928" y="2231500"/>
            <a:ext cx="3445565" cy="2177856"/>
          </a:xfrm>
          <a:prstGeom prst="rect">
            <a:avLst/>
          </a:prstGeom>
        </p:spPr>
      </p:pic>
      <p:pic>
        <p:nvPicPr>
          <p:cNvPr id="9" name="Graphic 8">
            <a:extLst>
              <a:ext uri="{FF2B5EF4-FFF2-40B4-BE49-F238E27FC236}">
                <a16:creationId xmlns:a16="http://schemas.microsoft.com/office/drawing/2014/main" id="{FAC11492-C145-F942-ACAA-1D2D9B56E30B}"/>
              </a:ext>
            </a:extLst>
          </p:cNvPr>
          <p:cNvPicPr>
            <a:picLocks noChangeAspect="1"/>
          </p:cNvPicPr>
          <p:nvPr/>
        </p:nvPicPr>
        <p:blipFill rotWithShape="1">
          <a:blip r:embed="rId6">
            <a:extLst>
              <a:ext uri="{28A0092B-C50C-407E-A947-70E740481C1C}">
                <a14:useLocalDpi xmlns:a14="http://schemas.microsoft.com/office/drawing/2010/main" val="0"/>
              </a:ext>
            </a:extLst>
          </a:blip>
          <a:srcRect l="10571" t="27298" r="9586" b="20589"/>
          <a:stretch/>
        </p:blipFill>
        <p:spPr>
          <a:xfrm>
            <a:off x="4296023" y="2231499"/>
            <a:ext cx="3599878" cy="2349631"/>
          </a:xfrm>
          <a:prstGeom prst="rect">
            <a:avLst/>
          </a:prstGeom>
        </p:spPr>
      </p:pic>
      <p:grpSp>
        <p:nvGrpSpPr>
          <p:cNvPr id="8" name="Group 7">
            <a:extLst>
              <a:ext uri="{FF2B5EF4-FFF2-40B4-BE49-F238E27FC236}">
                <a16:creationId xmlns:a16="http://schemas.microsoft.com/office/drawing/2014/main" id="{B922F367-FE55-144C-8F0B-6C6DE273E965}"/>
              </a:ext>
            </a:extLst>
          </p:cNvPr>
          <p:cNvGrpSpPr/>
          <p:nvPr/>
        </p:nvGrpSpPr>
        <p:grpSpPr>
          <a:xfrm>
            <a:off x="5198164" y="2809299"/>
            <a:ext cx="6808042" cy="3372644"/>
            <a:chOff x="5198164" y="2809299"/>
            <a:chExt cx="6808042" cy="3372644"/>
          </a:xfrm>
        </p:grpSpPr>
        <p:grpSp>
          <p:nvGrpSpPr>
            <p:cNvPr id="23" name="Group 22">
              <a:extLst>
                <a:ext uri="{FF2B5EF4-FFF2-40B4-BE49-F238E27FC236}">
                  <a16:creationId xmlns:a16="http://schemas.microsoft.com/office/drawing/2014/main" id="{2C063A28-CE78-A643-A269-ECF5C400F179}"/>
                </a:ext>
              </a:extLst>
            </p:cNvPr>
            <p:cNvGrpSpPr/>
            <p:nvPr/>
          </p:nvGrpSpPr>
          <p:grpSpPr>
            <a:xfrm>
              <a:off x="10019872" y="2809299"/>
              <a:ext cx="1234466" cy="2294864"/>
              <a:chOff x="9883955" y="3225730"/>
              <a:chExt cx="1234466" cy="2294864"/>
            </a:xfrm>
          </p:grpSpPr>
          <p:sp>
            <p:nvSpPr>
              <p:cNvPr id="12" name="Oval 11">
                <a:extLst>
                  <a:ext uri="{FF2B5EF4-FFF2-40B4-BE49-F238E27FC236}">
                    <a16:creationId xmlns:a16="http://schemas.microsoft.com/office/drawing/2014/main" id="{2D911B5E-0F8C-2E48-9A80-41D82250CF97}"/>
                  </a:ext>
                </a:extLst>
              </p:cNvPr>
              <p:cNvSpPr/>
              <p:nvPr/>
            </p:nvSpPr>
            <p:spPr>
              <a:xfrm>
                <a:off x="9883955" y="3225730"/>
                <a:ext cx="276045" cy="2501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479B2C4-8AB9-1747-9D7E-7C8D033FA6B3}"/>
                  </a:ext>
                </a:extLst>
              </p:cNvPr>
              <p:cNvSpPr txBox="1"/>
              <p:nvPr/>
            </p:nvSpPr>
            <p:spPr>
              <a:xfrm>
                <a:off x="10607327" y="5120484"/>
                <a:ext cx="511094" cy="400110"/>
              </a:xfrm>
              <a:prstGeom prst="rect">
                <a:avLst/>
              </a:prstGeom>
              <a:solidFill>
                <a:schemeClr val="accent5">
                  <a:lumMod val="75000"/>
                </a:schemeClr>
              </a:solidFill>
              <a:ln>
                <a:noFill/>
              </a:ln>
            </p:spPr>
            <p:txBody>
              <a:bodyPr wrap="square" rtlCol="0">
                <a:spAutoFit/>
              </a:bodyPr>
              <a:lstStyle/>
              <a:p>
                <a:r>
                  <a:rPr lang="en-US" sz="2000" dirty="0">
                    <a:latin typeface="Times New Roman" panose="02020603050405020304" pitchFamily="18" charset="0"/>
                    <a:cs typeface="Times New Roman" panose="02020603050405020304" pitchFamily="18" charset="0"/>
                  </a:rPr>
                  <a:t>1.9</a:t>
                </a:r>
              </a:p>
            </p:txBody>
          </p:sp>
          <p:cxnSp>
            <p:nvCxnSpPr>
              <p:cNvPr id="17" name="Straight Arrow Connector 16">
                <a:extLst>
                  <a:ext uri="{FF2B5EF4-FFF2-40B4-BE49-F238E27FC236}">
                    <a16:creationId xmlns:a16="http://schemas.microsoft.com/office/drawing/2014/main" id="{DC6A0904-EBA6-AC45-B2DA-EF838482B65D}"/>
                  </a:ext>
                </a:extLst>
              </p:cNvPr>
              <p:cNvCxnSpPr>
                <a:cxnSpLocks/>
                <a:stCxn id="12" idx="4"/>
                <a:endCxn id="14" idx="0"/>
              </p:cNvCxnSpPr>
              <p:nvPr/>
            </p:nvCxnSpPr>
            <p:spPr>
              <a:xfrm>
                <a:off x="10021978" y="3475896"/>
                <a:ext cx="840896" cy="1644588"/>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nvGrpSpPr>
            <p:cNvPr id="6" name="Group 5">
              <a:extLst>
                <a:ext uri="{FF2B5EF4-FFF2-40B4-BE49-F238E27FC236}">
                  <a16:creationId xmlns:a16="http://schemas.microsoft.com/office/drawing/2014/main" id="{85112DF9-D2A2-1F42-99FB-076F9EB5A026}"/>
                </a:ext>
              </a:extLst>
            </p:cNvPr>
            <p:cNvGrpSpPr/>
            <p:nvPr/>
          </p:nvGrpSpPr>
          <p:grpSpPr>
            <a:xfrm>
              <a:off x="5198164" y="5247095"/>
              <a:ext cx="6808042" cy="934848"/>
              <a:chOff x="5198164" y="5247095"/>
              <a:chExt cx="6808042" cy="934848"/>
            </a:xfrm>
          </p:grpSpPr>
          <p:sp>
            <p:nvSpPr>
              <p:cNvPr id="2" name="Rectangle 1">
                <a:extLst>
                  <a:ext uri="{FF2B5EF4-FFF2-40B4-BE49-F238E27FC236}">
                    <a16:creationId xmlns:a16="http://schemas.microsoft.com/office/drawing/2014/main" id="{85808BF3-D3DE-C743-9F6E-CDF7D881108B}"/>
                  </a:ext>
                </a:extLst>
              </p:cNvPr>
              <p:cNvSpPr/>
              <p:nvPr/>
            </p:nvSpPr>
            <p:spPr>
              <a:xfrm>
                <a:off x="5198164" y="5407378"/>
                <a:ext cx="6519703" cy="598311"/>
              </a:xfrm>
              <a:prstGeom prst="rect">
                <a:avLst/>
              </a:prstGeom>
              <a:solidFill>
                <a:schemeClr val="accent1">
                  <a:lumMod val="60000"/>
                  <a:lumOff val="40000"/>
                  <a:alpha val="43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2E802D3A-4486-9449-9D54-37619274B019}"/>
                  </a:ext>
                </a:extLst>
              </p:cNvPr>
              <p:cNvSpPr/>
              <p:nvPr/>
            </p:nvSpPr>
            <p:spPr>
              <a:xfrm>
                <a:off x="5283967" y="5247095"/>
                <a:ext cx="6722239" cy="934848"/>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altLang="zh-CN" sz="2800" dirty="0">
                    <a:solidFill>
                      <a:schemeClr val="tx1"/>
                    </a:solidFill>
                    <a:latin typeface="Times New Roman" charset="0"/>
                    <a:ea typeface="Times New Roman" charset="0"/>
                    <a:cs typeface="Times New Roman" charset="0"/>
                  </a:rPr>
                  <a:t>Bias</a:t>
                </a:r>
                <a:r>
                  <a:rPr lang="zh-CN" altLang="en-US" sz="2800" dirty="0">
                    <a:solidFill>
                      <a:schemeClr val="tx1"/>
                    </a:solidFill>
                    <a:latin typeface="Times New Roman" charset="0"/>
                    <a:ea typeface="Times New Roman" charset="0"/>
                    <a:cs typeface="Times New Roman" charset="0"/>
                  </a:rPr>
                  <a:t> </a:t>
                </a:r>
                <a:r>
                  <a:rPr lang="en-US" altLang="zh-CN" sz="2800" dirty="0">
                    <a:solidFill>
                      <a:schemeClr val="tx1"/>
                    </a:solidFill>
                    <a:latin typeface="Times New Roman" charset="0"/>
                    <a:ea typeface="Times New Roman" charset="0"/>
                    <a:cs typeface="Times New Roman" charset="0"/>
                  </a:rPr>
                  <a:t>in</a:t>
                </a:r>
                <a:r>
                  <a:rPr lang="zh-CN" altLang="en-US" sz="2800" dirty="0">
                    <a:solidFill>
                      <a:schemeClr val="tx1"/>
                    </a:solidFill>
                    <a:latin typeface="Times New Roman" charset="0"/>
                    <a:ea typeface="Times New Roman" charset="0"/>
                    <a:cs typeface="Times New Roman" charset="0"/>
                  </a:rPr>
                  <a:t> </a:t>
                </a:r>
                <a:r>
                  <a:rPr lang="en-US" altLang="zh-CN" sz="2800" dirty="0">
                    <a:solidFill>
                      <a:schemeClr val="tx1"/>
                    </a:solidFill>
                    <a:latin typeface="Times New Roman" charset="0"/>
                    <a:ea typeface="Times New Roman" charset="0"/>
                    <a:cs typeface="Times New Roman" charset="0"/>
                  </a:rPr>
                  <a:t>quantitative</a:t>
                </a:r>
                <a:r>
                  <a:rPr lang="zh-CN" altLang="en-US" sz="2800" dirty="0">
                    <a:solidFill>
                      <a:schemeClr val="tx1"/>
                    </a:solidFill>
                    <a:latin typeface="Times New Roman" charset="0"/>
                    <a:ea typeface="Times New Roman" charset="0"/>
                    <a:cs typeface="Times New Roman" charset="0"/>
                  </a:rPr>
                  <a:t> </a:t>
                </a:r>
                <a:r>
                  <a:rPr lang="en-US" altLang="zh-CN" sz="2800" dirty="0">
                    <a:solidFill>
                      <a:schemeClr val="tx1"/>
                    </a:solidFill>
                    <a:latin typeface="Times New Roman" charset="0"/>
                    <a:ea typeface="Times New Roman" charset="0"/>
                    <a:cs typeface="Times New Roman" charset="0"/>
                  </a:rPr>
                  <a:t>diffusion</a:t>
                </a:r>
                <a:r>
                  <a:rPr lang="zh-CN" altLang="en-US" sz="2800" dirty="0">
                    <a:solidFill>
                      <a:schemeClr val="tx1"/>
                    </a:solidFill>
                    <a:latin typeface="Times New Roman" charset="0"/>
                    <a:ea typeface="Times New Roman" charset="0"/>
                    <a:cs typeface="Times New Roman" charset="0"/>
                  </a:rPr>
                  <a:t> </a:t>
                </a:r>
                <a:r>
                  <a:rPr lang="en-US" altLang="zh-CN" sz="2800" dirty="0">
                    <a:solidFill>
                      <a:schemeClr val="tx1"/>
                    </a:solidFill>
                    <a:latin typeface="Times New Roman" charset="0"/>
                    <a:ea typeface="Times New Roman" charset="0"/>
                    <a:cs typeface="Times New Roman" charset="0"/>
                  </a:rPr>
                  <a:t>measurements</a:t>
                </a:r>
                <a:endParaRPr lang="en-US" sz="2800" dirty="0">
                  <a:solidFill>
                    <a:schemeClr val="tx1"/>
                  </a:solidFill>
                  <a:latin typeface="Times New Roman" charset="0"/>
                  <a:ea typeface="Times New Roman" charset="0"/>
                  <a:cs typeface="Times New Roman" charset="0"/>
                </a:endParaRPr>
              </a:p>
            </p:txBody>
          </p:sp>
        </p:grpSp>
      </p:grpSp>
      <p:sp>
        <p:nvSpPr>
          <p:cNvPr id="4" name="TextBox 3">
            <a:extLst>
              <a:ext uri="{FF2B5EF4-FFF2-40B4-BE49-F238E27FC236}">
                <a16:creationId xmlns:a16="http://schemas.microsoft.com/office/drawing/2014/main" id="{5F069ADD-D39E-8E44-ABE8-55DC3B1ED0D4}"/>
              </a:ext>
            </a:extLst>
          </p:cNvPr>
          <p:cNvSpPr txBox="1"/>
          <p:nvPr/>
        </p:nvSpPr>
        <p:spPr>
          <a:xfrm>
            <a:off x="7334366" y="6388351"/>
            <a:ext cx="42480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Saito, K., </a:t>
            </a:r>
            <a:r>
              <a:rPr lang="en-US" i="1" dirty="0">
                <a:latin typeface="Times New Roman" panose="02020603050405020304" pitchFamily="18" charset="0"/>
                <a:cs typeface="Times New Roman" panose="02020603050405020304" pitchFamily="18" charset="0"/>
              </a:rPr>
              <a:t>World journal of radiology, </a:t>
            </a:r>
            <a:r>
              <a:rPr lang="en-US" dirty="0">
                <a:latin typeface="Times New Roman" panose="02020603050405020304" pitchFamily="18" charset="0"/>
                <a:cs typeface="Times New Roman" panose="02020603050405020304" pitchFamily="18" charset="0"/>
              </a:rPr>
              <a:t>2016. </a:t>
            </a:r>
          </a:p>
        </p:txBody>
      </p:sp>
      <p:sp>
        <p:nvSpPr>
          <p:cNvPr id="24" name="TextBox 23">
            <a:extLst>
              <a:ext uri="{FF2B5EF4-FFF2-40B4-BE49-F238E27FC236}">
                <a16:creationId xmlns:a16="http://schemas.microsoft.com/office/drawing/2014/main" id="{2883968B-8453-8448-8BC2-20A8440AEBCA}"/>
              </a:ext>
            </a:extLst>
          </p:cNvPr>
          <p:cNvSpPr txBox="1"/>
          <p:nvPr/>
        </p:nvSpPr>
        <p:spPr>
          <a:xfrm>
            <a:off x="4391378" y="6396924"/>
            <a:ext cx="2942988"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Kwee</a:t>
            </a:r>
            <a:r>
              <a:rPr lang="en-US" dirty="0">
                <a:latin typeface="Times New Roman" panose="02020603050405020304" pitchFamily="18" charset="0"/>
                <a:cs typeface="Times New Roman" panose="02020603050405020304" pitchFamily="18" charset="0"/>
              </a:rPr>
              <a:t>, TC., </a:t>
            </a:r>
            <a:r>
              <a:rPr lang="en-US" i="1" dirty="0">
                <a:latin typeface="Times New Roman" panose="02020603050405020304" pitchFamily="18" charset="0"/>
                <a:cs typeface="Times New Roman" panose="02020603050405020304" pitchFamily="18" charset="0"/>
              </a:rPr>
              <a:t>MAGMA</a:t>
            </a:r>
            <a:r>
              <a:rPr lang="en-US" dirty="0">
                <a:latin typeface="Times New Roman" panose="02020603050405020304" pitchFamily="18" charset="0"/>
                <a:cs typeface="Times New Roman" panose="02020603050405020304" pitchFamily="18" charset="0"/>
              </a:rPr>
              <a:t>, 2009.</a:t>
            </a:r>
          </a:p>
        </p:txBody>
      </p:sp>
    </p:spTree>
    <p:extLst>
      <p:ext uri="{BB962C8B-B14F-4D97-AF65-F5344CB8AC3E}">
        <p14:creationId xmlns:p14="http://schemas.microsoft.com/office/powerpoint/2010/main" val="241186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otionZoomOpt.mp4">
            <a:hlinkClick r:id="" action="ppaction://media"/>
            <a:extLst>
              <a:ext uri="{FF2B5EF4-FFF2-40B4-BE49-F238E27FC236}">
                <a16:creationId xmlns:a16="http://schemas.microsoft.com/office/drawing/2014/main" id="{3E3FBC9A-640F-9341-9CBF-5BBC7E4F3EE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0" y="1365250"/>
            <a:ext cx="12192000" cy="4127500"/>
          </a:xfrm>
          <a:prstGeom prst="rect">
            <a:avLst/>
          </a:prstGeom>
        </p:spPr>
      </p:pic>
    </p:spTree>
    <p:extLst>
      <p:ext uri="{BB962C8B-B14F-4D97-AF65-F5344CB8AC3E}">
        <p14:creationId xmlns:p14="http://schemas.microsoft.com/office/powerpoint/2010/main" val="198054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A1B563F-7FFE-9E4C-BB6D-D61ED1CAD022}"/>
              </a:ext>
            </a:extLst>
          </p:cNvPr>
          <p:cNvGrpSpPr/>
          <p:nvPr/>
        </p:nvGrpSpPr>
        <p:grpSpPr>
          <a:xfrm>
            <a:off x="-547506" y="-400849"/>
            <a:ext cx="12765296" cy="7902812"/>
            <a:chOff x="-2251374" y="-1908737"/>
            <a:chExt cx="16893380" cy="10458450"/>
          </a:xfrm>
        </p:grpSpPr>
        <p:grpSp>
          <p:nvGrpSpPr>
            <p:cNvPr id="2" name="Group 1">
              <a:extLst>
                <a:ext uri="{FF2B5EF4-FFF2-40B4-BE49-F238E27FC236}">
                  <a16:creationId xmlns:a16="http://schemas.microsoft.com/office/drawing/2014/main" id="{82D3D978-0917-B24F-8A94-B673C5F7684E}"/>
                </a:ext>
              </a:extLst>
            </p:cNvPr>
            <p:cNvGrpSpPr/>
            <p:nvPr/>
          </p:nvGrpSpPr>
          <p:grpSpPr>
            <a:xfrm>
              <a:off x="-2251374" y="-1908737"/>
              <a:ext cx="16859250" cy="10458450"/>
              <a:chOff x="-2426472" y="-1519631"/>
              <a:chExt cx="16859250" cy="10458450"/>
            </a:xfrm>
          </p:grpSpPr>
          <p:sp>
            <p:nvSpPr>
              <p:cNvPr id="83" name="Rectangle 82">
                <a:extLst>
                  <a:ext uri="{FF2B5EF4-FFF2-40B4-BE49-F238E27FC236}">
                    <a16:creationId xmlns:a16="http://schemas.microsoft.com/office/drawing/2014/main" id="{11F65984-CD6A-1E4F-A5A0-938DF6AE3EBD}"/>
                  </a:ext>
                </a:extLst>
              </p:cNvPr>
              <p:cNvSpPr/>
              <p:nvPr/>
            </p:nvSpPr>
            <p:spPr>
              <a:xfrm>
                <a:off x="-1789896" y="-933855"/>
                <a:ext cx="16206280" cy="90856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u="sng" dirty="0"/>
              </a:p>
            </p:txBody>
          </p:sp>
          <p:grpSp>
            <p:nvGrpSpPr>
              <p:cNvPr id="29" name="Group 28">
                <a:extLst>
                  <a:ext uri="{FF2B5EF4-FFF2-40B4-BE49-F238E27FC236}">
                    <a16:creationId xmlns:a16="http://schemas.microsoft.com/office/drawing/2014/main" id="{E7F6431A-115C-9E41-A5AA-2315949F5214}"/>
                  </a:ext>
                </a:extLst>
              </p:cNvPr>
              <p:cNvGrpSpPr/>
              <p:nvPr/>
            </p:nvGrpSpPr>
            <p:grpSpPr>
              <a:xfrm>
                <a:off x="-2426472" y="-1519631"/>
                <a:ext cx="16859250" cy="10458450"/>
                <a:chOff x="-2426472" y="-1519631"/>
                <a:chExt cx="16859250" cy="10458450"/>
              </a:xfrm>
              <a:noFill/>
            </p:grpSpPr>
            <p:grpSp>
              <p:nvGrpSpPr>
                <p:cNvPr id="25" name="Group 24">
                  <a:extLst>
                    <a:ext uri="{FF2B5EF4-FFF2-40B4-BE49-F238E27FC236}">
                      <a16:creationId xmlns:a16="http://schemas.microsoft.com/office/drawing/2014/main" id="{D3F23FAC-04F1-1747-B283-2E1273E3DC35}"/>
                    </a:ext>
                  </a:extLst>
                </p:cNvPr>
                <p:cNvGrpSpPr/>
                <p:nvPr/>
              </p:nvGrpSpPr>
              <p:grpSpPr>
                <a:xfrm>
                  <a:off x="-2426472" y="-1519631"/>
                  <a:ext cx="16859250" cy="10458450"/>
                  <a:chOff x="-2426472" y="-1519631"/>
                  <a:chExt cx="16859250" cy="10458450"/>
                </a:xfrm>
                <a:grpFill/>
              </p:grpSpPr>
              <p:grpSp>
                <p:nvGrpSpPr>
                  <p:cNvPr id="4" name="Group 3">
                    <a:extLst>
                      <a:ext uri="{FF2B5EF4-FFF2-40B4-BE49-F238E27FC236}">
                        <a16:creationId xmlns:a16="http://schemas.microsoft.com/office/drawing/2014/main" id="{48FAB296-20D5-B846-82C6-D582CA80EDCB}"/>
                      </a:ext>
                    </a:extLst>
                  </p:cNvPr>
                  <p:cNvGrpSpPr/>
                  <p:nvPr/>
                </p:nvGrpSpPr>
                <p:grpSpPr>
                  <a:xfrm>
                    <a:off x="-2426472" y="-1519631"/>
                    <a:ext cx="16859250" cy="10458450"/>
                    <a:chOff x="-1771650" y="-2266950"/>
                    <a:chExt cx="16859250" cy="10458450"/>
                  </a:xfrm>
                  <a:grpFill/>
                </p:grpSpPr>
                <p:sp>
                  <p:nvSpPr>
                    <p:cNvPr id="5" name="Rectangle 4">
                      <a:extLst>
                        <a:ext uri="{FF2B5EF4-FFF2-40B4-BE49-F238E27FC236}">
                          <a16:creationId xmlns:a16="http://schemas.microsoft.com/office/drawing/2014/main" id="{E82C5B4F-2CF8-B046-BF5F-C18771E709B6}"/>
                        </a:ext>
                      </a:extLst>
                    </p:cNvPr>
                    <p:cNvSpPr/>
                    <p:nvPr/>
                  </p:nvSpPr>
                  <p:spPr>
                    <a:xfrm>
                      <a:off x="-1771650" y="-2266950"/>
                      <a:ext cx="16859250" cy="10458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62" name="Group 61">
                      <a:extLst>
                        <a:ext uri="{FF2B5EF4-FFF2-40B4-BE49-F238E27FC236}">
                          <a16:creationId xmlns:a16="http://schemas.microsoft.com/office/drawing/2014/main" id="{FFB39E02-2E27-7047-8671-1B42E43D976B}"/>
                        </a:ext>
                      </a:extLst>
                    </p:cNvPr>
                    <p:cNvGrpSpPr/>
                    <p:nvPr/>
                  </p:nvGrpSpPr>
                  <p:grpSpPr>
                    <a:xfrm>
                      <a:off x="257604" y="-180810"/>
                      <a:ext cx="6269657" cy="3514149"/>
                      <a:chOff x="398772" y="-812188"/>
                      <a:chExt cx="6269657" cy="3514149"/>
                    </a:xfrm>
                    <a:grpFill/>
                  </p:grpSpPr>
                  <p:pic>
                    <p:nvPicPr>
                      <p:cNvPr id="26" name="Picture 25">
                        <a:extLst>
                          <a:ext uri="{FF2B5EF4-FFF2-40B4-BE49-F238E27FC236}">
                            <a16:creationId xmlns:a16="http://schemas.microsoft.com/office/drawing/2014/main" id="{28C7F0FA-45DD-A94E-BA9D-7DE7C2BAC03D}"/>
                          </a:ext>
                        </a:extLst>
                      </p:cNvPr>
                      <p:cNvPicPr>
                        <a:picLocks noChangeAspect="1"/>
                      </p:cNvPicPr>
                      <p:nvPr/>
                    </p:nvPicPr>
                    <p:blipFill>
                      <a:blip r:embed="rId3"/>
                      <a:stretch>
                        <a:fillRect/>
                      </a:stretch>
                    </p:blipFill>
                    <p:spPr>
                      <a:xfrm>
                        <a:off x="2534325" y="-812187"/>
                        <a:ext cx="1984208" cy="1687565"/>
                      </a:xfrm>
                      <a:prstGeom prst="rect">
                        <a:avLst/>
                      </a:prstGeom>
                      <a:grpFill/>
                      <a:ln>
                        <a:noFill/>
                      </a:ln>
                    </p:spPr>
                  </p:pic>
                  <p:pic>
                    <p:nvPicPr>
                      <p:cNvPr id="28" name="Picture 27">
                        <a:extLst>
                          <a:ext uri="{FF2B5EF4-FFF2-40B4-BE49-F238E27FC236}">
                            <a16:creationId xmlns:a16="http://schemas.microsoft.com/office/drawing/2014/main" id="{F97D51C3-5DC6-9E48-856A-CA6FD00D033C}"/>
                          </a:ext>
                        </a:extLst>
                      </p:cNvPr>
                      <p:cNvPicPr>
                        <a:picLocks noChangeAspect="1"/>
                      </p:cNvPicPr>
                      <p:nvPr/>
                    </p:nvPicPr>
                    <p:blipFill>
                      <a:blip r:embed="rId4"/>
                      <a:stretch>
                        <a:fillRect/>
                      </a:stretch>
                    </p:blipFill>
                    <p:spPr>
                      <a:xfrm>
                        <a:off x="2522358" y="1014396"/>
                        <a:ext cx="1984208" cy="1687565"/>
                      </a:xfrm>
                      <a:prstGeom prst="rect">
                        <a:avLst/>
                      </a:prstGeom>
                      <a:grpFill/>
                      <a:ln>
                        <a:noFill/>
                      </a:ln>
                    </p:spPr>
                  </p:pic>
                  <p:pic>
                    <p:nvPicPr>
                      <p:cNvPr id="30" name="Picture 29">
                        <a:extLst>
                          <a:ext uri="{FF2B5EF4-FFF2-40B4-BE49-F238E27FC236}">
                            <a16:creationId xmlns:a16="http://schemas.microsoft.com/office/drawing/2014/main" id="{B5ACD727-D34D-0242-8EE7-1CA3898638BB}"/>
                          </a:ext>
                        </a:extLst>
                      </p:cNvPr>
                      <p:cNvPicPr>
                        <a:picLocks noChangeAspect="1"/>
                      </p:cNvPicPr>
                      <p:nvPr/>
                    </p:nvPicPr>
                    <p:blipFill>
                      <a:blip r:embed="rId5"/>
                      <a:stretch>
                        <a:fillRect/>
                      </a:stretch>
                    </p:blipFill>
                    <p:spPr>
                      <a:xfrm>
                        <a:off x="4684221" y="-812188"/>
                        <a:ext cx="1984208" cy="1687565"/>
                      </a:xfrm>
                      <a:prstGeom prst="rect">
                        <a:avLst/>
                      </a:prstGeom>
                      <a:grpFill/>
                      <a:ln>
                        <a:noFill/>
                      </a:ln>
                    </p:spPr>
                  </p:pic>
                  <p:pic>
                    <p:nvPicPr>
                      <p:cNvPr id="32" name="Picture 31">
                        <a:extLst>
                          <a:ext uri="{FF2B5EF4-FFF2-40B4-BE49-F238E27FC236}">
                            <a16:creationId xmlns:a16="http://schemas.microsoft.com/office/drawing/2014/main" id="{1A42F62E-6ED2-D24F-8D64-9925BAAF0A32}"/>
                          </a:ext>
                        </a:extLst>
                      </p:cNvPr>
                      <p:cNvPicPr>
                        <a:picLocks noChangeAspect="1"/>
                      </p:cNvPicPr>
                      <p:nvPr/>
                    </p:nvPicPr>
                    <p:blipFill>
                      <a:blip r:embed="rId6"/>
                      <a:stretch>
                        <a:fillRect/>
                      </a:stretch>
                    </p:blipFill>
                    <p:spPr>
                      <a:xfrm>
                        <a:off x="4682255" y="1014139"/>
                        <a:ext cx="1984208" cy="1687565"/>
                      </a:xfrm>
                      <a:prstGeom prst="rect">
                        <a:avLst/>
                      </a:prstGeom>
                      <a:grpFill/>
                      <a:ln>
                        <a:noFill/>
                      </a:ln>
                    </p:spPr>
                  </p:pic>
                  <p:pic>
                    <p:nvPicPr>
                      <p:cNvPr id="36" name="Picture 35">
                        <a:extLst>
                          <a:ext uri="{FF2B5EF4-FFF2-40B4-BE49-F238E27FC236}">
                            <a16:creationId xmlns:a16="http://schemas.microsoft.com/office/drawing/2014/main" id="{8717A30B-8930-1C4C-AC6D-D9586AE3A728}"/>
                          </a:ext>
                        </a:extLst>
                      </p:cNvPr>
                      <p:cNvPicPr>
                        <a:picLocks noChangeAspect="1"/>
                      </p:cNvPicPr>
                      <p:nvPr/>
                    </p:nvPicPr>
                    <p:blipFill>
                      <a:blip r:embed="rId7"/>
                      <a:stretch>
                        <a:fillRect/>
                      </a:stretch>
                    </p:blipFill>
                    <p:spPr>
                      <a:xfrm>
                        <a:off x="398772" y="-810087"/>
                        <a:ext cx="1984208" cy="1687565"/>
                      </a:xfrm>
                      <a:prstGeom prst="rect">
                        <a:avLst/>
                      </a:prstGeom>
                      <a:grpFill/>
                      <a:ln>
                        <a:noFill/>
                      </a:ln>
                    </p:spPr>
                  </p:pic>
                  <p:pic>
                    <p:nvPicPr>
                      <p:cNvPr id="38" name="Picture 37">
                        <a:extLst>
                          <a:ext uri="{FF2B5EF4-FFF2-40B4-BE49-F238E27FC236}">
                            <a16:creationId xmlns:a16="http://schemas.microsoft.com/office/drawing/2014/main" id="{3C911D08-012D-464B-8BCC-8B0A1921D260}"/>
                          </a:ext>
                        </a:extLst>
                      </p:cNvPr>
                      <p:cNvPicPr>
                        <a:picLocks noChangeAspect="1"/>
                      </p:cNvPicPr>
                      <p:nvPr/>
                    </p:nvPicPr>
                    <p:blipFill>
                      <a:blip r:embed="rId8"/>
                      <a:stretch>
                        <a:fillRect/>
                      </a:stretch>
                    </p:blipFill>
                    <p:spPr>
                      <a:xfrm>
                        <a:off x="398772" y="1014396"/>
                        <a:ext cx="1984208" cy="1687565"/>
                      </a:xfrm>
                      <a:prstGeom prst="rect">
                        <a:avLst/>
                      </a:prstGeom>
                      <a:grpFill/>
                      <a:ln>
                        <a:noFill/>
                      </a:ln>
                    </p:spPr>
                  </p:pic>
                </p:grpSp>
                <p:grpSp>
                  <p:nvGrpSpPr>
                    <p:cNvPr id="61" name="Group 60">
                      <a:extLst>
                        <a:ext uri="{FF2B5EF4-FFF2-40B4-BE49-F238E27FC236}">
                          <a16:creationId xmlns:a16="http://schemas.microsoft.com/office/drawing/2014/main" id="{CAA6ED99-F41D-5D4E-A757-6FF2FB689BCB}"/>
                        </a:ext>
                      </a:extLst>
                    </p:cNvPr>
                    <p:cNvGrpSpPr/>
                    <p:nvPr/>
                  </p:nvGrpSpPr>
                  <p:grpSpPr>
                    <a:xfrm>
                      <a:off x="322666" y="3558343"/>
                      <a:ext cx="6245526" cy="3290807"/>
                      <a:chOff x="7578835" y="-743082"/>
                      <a:chExt cx="6245526" cy="3290807"/>
                    </a:xfrm>
                    <a:grpFill/>
                  </p:grpSpPr>
                  <p:pic>
                    <p:nvPicPr>
                      <p:cNvPr id="44" name="Picture 43">
                        <a:extLst>
                          <a:ext uri="{FF2B5EF4-FFF2-40B4-BE49-F238E27FC236}">
                            <a16:creationId xmlns:a16="http://schemas.microsoft.com/office/drawing/2014/main" id="{1579E94F-FE73-8C46-A1F9-9E9FB77C6342}"/>
                          </a:ext>
                        </a:extLst>
                      </p:cNvPr>
                      <p:cNvPicPr>
                        <a:picLocks noChangeAspect="1"/>
                      </p:cNvPicPr>
                      <p:nvPr/>
                    </p:nvPicPr>
                    <p:blipFill>
                      <a:blip r:embed="rId9"/>
                      <a:stretch>
                        <a:fillRect/>
                      </a:stretch>
                    </p:blipFill>
                    <p:spPr>
                      <a:xfrm>
                        <a:off x="9664309" y="-743082"/>
                        <a:ext cx="2010109" cy="1555717"/>
                      </a:xfrm>
                      <a:prstGeom prst="rect">
                        <a:avLst/>
                      </a:prstGeom>
                      <a:grpFill/>
                      <a:ln>
                        <a:noFill/>
                      </a:ln>
                    </p:spPr>
                  </p:pic>
                  <p:pic>
                    <p:nvPicPr>
                      <p:cNvPr id="46" name="Picture 45">
                        <a:extLst>
                          <a:ext uri="{FF2B5EF4-FFF2-40B4-BE49-F238E27FC236}">
                            <a16:creationId xmlns:a16="http://schemas.microsoft.com/office/drawing/2014/main" id="{B474C742-C9A2-4E4D-BDC0-D6A72B0F543B}"/>
                          </a:ext>
                        </a:extLst>
                      </p:cNvPr>
                      <p:cNvPicPr>
                        <a:picLocks noChangeAspect="1"/>
                      </p:cNvPicPr>
                      <p:nvPr/>
                    </p:nvPicPr>
                    <p:blipFill>
                      <a:blip r:embed="rId10"/>
                      <a:stretch>
                        <a:fillRect/>
                      </a:stretch>
                    </p:blipFill>
                    <p:spPr>
                      <a:xfrm>
                        <a:off x="9690751" y="997620"/>
                        <a:ext cx="1977765" cy="1530684"/>
                      </a:xfrm>
                      <a:prstGeom prst="rect">
                        <a:avLst/>
                      </a:prstGeom>
                      <a:grpFill/>
                      <a:ln>
                        <a:noFill/>
                      </a:ln>
                    </p:spPr>
                  </p:pic>
                  <p:pic>
                    <p:nvPicPr>
                      <p:cNvPr id="50" name="Picture 49">
                        <a:extLst>
                          <a:ext uri="{FF2B5EF4-FFF2-40B4-BE49-F238E27FC236}">
                            <a16:creationId xmlns:a16="http://schemas.microsoft.com/office/drawing/2014/main" id="{6D821D52-FFCF-F042-9259-41431E49AAE8}"/>
                          </a:ext>
                        </a:extLst>
                      </p:cNvPr>
                      <p:cNvPicPr>
                        <a:picLocks noChangeAspect="1"/>
                      </p:cNvPicPr>
                      <p:nvPr/>
                    </p:nvPicPr>
                    <p:blipFill>
                      <a:blip r:embed="rId11"/>
                      <a:stretch>
                        <a:fillRect/>
                      </a:stretch>
                    </p:blipFill>
                    <p:spPr>
                      <a:xfrm>
                        <a:off x="11816167" y="-725682"/>
                        <a:ext cx="1992247" cy="1541893"/>
                      </a:xfrm>
                      <a:prstGeom prst="rect">
                        <a:avLst/>
                      </a:prstGeom>
                      <a:grpFill/>
                      <a:ln>
                        <a:noFill/>
                      </a:ln>
                    </p:spPr>
                  </p:pic>
                  <p:pic>
                    <p:nvPicPr>
                      <p:cNvPr id="52" name="Picture 51">
                        <a:extLst>
                          <a:ext uri="{FF2B5EF4-FFF2-40B4-BE49-F238E27FC236}">
                            <a16:creationId xmlns:a16="http://schemas.microsoft.com/office/drawing/2014/main" id="{7B4FADB4-660E-224B-B801-AFCA2C7A790A}"/>
                          </a:ext>
                        </a:extLst>
                      </p:cNvPr>
                      <p:cNvPicPr>
                        <a:picLocks noChangeAspect="1"/>
                      </p:cNvPicPr>
                      <p:nvPr/>
                    </p:nvPicPr>
                    <p:blipFill>
                      <a:blip r:embed="rId12"/>
                      <a:stretch>
                        <a:fillRect/>
                      </a:stretch>
                    </p:blipFill>
                    <p:spPr>
                      <a:xfrm>
                        <a:off x="11813405" y="991353"/>
                        <a:ext cx="2010956" cy="1556372"/>
                      </a:xfrm>
                      <a:prstGeom prst="rect">
                        <a:avLst/>
                      </a:prstGeom>
                      <a:grpFill/>
                      <a:ln>
                        <a:noFill/>
                      </a:ln>
                    </p:spPr>
                  </p:pic>
                  <p:pic>
                    <p:nvPicPr>
                      <p:cNvPr id="56" name="Picture 55">
                        <a:extLst>
                          <a:ext uri="{FF2B5EF4-FFF2-40B4-BE49-F238E27FC236}">
                            <a16:creationId xmlns:a16="http://schemas.microsoft.com/office/drawing/2014/main" id="{E5B547C2-A9C4-8B44-AAD5-6E03842021B9}"/>
                          </a:ext>
                        </a:extLst>
                      </p:cNvPr>
                      <p:cNvPicPr>
                        <a:picLocks noChangeAspect="1"/>
                      </p:cNvPicPr>
                      <p:nvPr/>
                    </p:nvPicPr>
                    <p:blipFill>
                      <a:blip r:embed="rId13"/>
                      <a:stretch>
                        <a:fillRect/>
                      </a:stretch>
                    </p:blipFill>
                    <p:spPr>
                      <a:xfrm>
                        <a:off x="7578835" y="-718177"/>
                        <a:ext cx="1948539" cy="1508065"/>
                      </a:xfrm>
                      <a:prstGeom prst="rect">
                        <a:avLst/>
                      </a:prstGeom>
                      <a:grpFill/>
                      <a:ln>
                        <a:noFill/>
                      </a:ln>
                    </p:spPr>
                  </p:pic>
                  <p:pic>
                    <p:nvPicPr>
                      <p:cNvPr id="58" name="Picture 57">
                        <a:extLst>
                          <a:ext uri="{FF2B5EF4-FFF2-40B4-BE49-F238E27FC236}">
                            <a16:creationId xmlns:a16="http://schemas.microsoft.com/office/drawing/2014/main" id="{3879E577-EEA0-BD41-8BDB-AF6D826CD943}"/>
                          </a:ext>
                        </a:extLst>
                      </p:cNvPr>
                      <p:cNvPicPr>
                        <a:picLocks noChangeAspect="1"/>
                      </p:cNvPicPr>
                      <p:nvPr/>
                    </p:nvPicPr>
                    <p:blipFill>
                      <a:blip r:embed="rId14"/>
                      <a:stretch>
                        <a:fillRect/>
                      </a:stretch>
                    </p:blipFill>
                    <p:spPr>
                      <a:xfrm>
                        <a:off x="7578835" y="988935"/>
                        <a:ext cx="1959893" cy="1516852"/>
                      </a:xfrm>
                      <a:prstGeom prst="rect">
                        <a:avLst/>
                      </a:prstGeom>
                      <a:grpFill/>
                      <a:ln>
                        <a:noFill/>
                      </a:ln>
                    </p:spPr>
                  </p:pic>
                </p:grpSp>
                <p:grpSp>
                  <p:nvGrpSpPr>
                    <p:cNvPr id="51" name="Group 50">
                      <a:extLst>
                        <a:ext uri="{FF2B5EF4-FFF2-40B4-BE49-F238E27FC236}">
                          <a16:creationId xmlns:a16="http://schemas.microsoft.com/office/drawing/2014/main" id="{B6962269-DA9F-E143-B20D-74D332DCE3F2}"/>
                        </a:ext>
                      </a:extLst>
                    </p:cNvPr>
                    <p:cNvGrpSpPr/>
                    <p:nvPr/>
                  </p:nvGrpSpPr>
                  <p:grpSpPr>
                    <a:xfrm rot="5400000">
                      <a:off x="3083102" y="-3675939"/>
                      <a:ext cx="624316" cy="6260077"/>
                      <a:chOff x="-421469" y="98592"/>
                      <a:chExt cx="523234" cy="8657664"/>
                    </a:xfrm>
                    <a:grpFill/>
                  </p:grpSpPr>
                  <p:sp>
                    <p:nvSpPr>
                      <p:cNvPr id="55" name="TextBox 54">
                        <a:extLst>
                          <a:ext uri="{FF2B5EF4-FFF2-40B4-BE49-F238E27FC236}">
                            <a16:creationId xmlns:a16="http://schemas.microsoft.com/office/drawing/2014/main" id="{23F956A2-91F0-5643-80F3-2103EEDEA192}"/>
                          </a:ext>
                        </a:extLst>
                      </p:cNvPr>
                      <p:cNvSpPr txBox="1"/>
                      <p:nvPr/>
                    </p:nvSpPr>
                    <p:spPr>
                      <a:xfrm>
                        <a:off x="-421469" y="5906729"/>
                        <a:ext cx="512040" cy="2849527"/>
                      </a:xfrm>
                      <a:prstGeom prst="rect">
                        <a:avLst/>
                      </a:prstGeom>
                      <a:grpFill/>
                      <a:ln>
                        <a:noFill/>
                      </a:ln>
                    </p:spPr>
                    <p:txBody>
                      <a:bodyPr vert="vert270" wrap="square" rtlCol="0">
                        <a:spAutoFit/>
                      </a:bodyPr>
                      <a:lstStyle/>
                      <a:p>
                        <a:pPr algn="ctr"/>
                        <a:r>
                          <a:rPr lang="en-US" dirty="0">
                            <a:latin typeface="Times" pitchFamily="2" charset="0"/>
                          </a:rPr>
                          <a:t>RL</a:t>
                        </a:r>
                      </a:p>
                    </p:txBody>
                  </p:sp>
                  <p:sp>
                    <p:nvSpPr>
                      <p:cNvPr id="57" name="TextBox 56">
                        <a:extLst>
                          <a:ext uri="{FF2B5EF4-FFF2-40B4-BE49-F238E27FC236}">
                            <a16:creationId xmlns:a16="http://schemas.microsoft.com/office/drawing/2014/main" id="{50E8782F-8D5A-394E-B3E2-4877B68AB74F}"/>
                          </a:ext>
                        </a:extLst>
                      </p:cNvPr>
                      <p:cNvSpPr txBox="1"/>
                      <p:nvPr/>
                    </p:nvSpPr>
                    <p:spPr>
                      <a:xfrm>
                        <a:off x="-410275" y="2955187"/>
                        <a:ext cx="512040" cy="2950532"/>
                      </a:xfrm>
                      <a:prstGeom prst="rect">
                        <a:avLst/>
                      </a:prstGeom>
                      <a:grpFill/>
                      <a:ln>
                        <a:noFill/>
                      </a:ln>
                    </p:spPr>
                    <p:txBody>
                      <a:bodyPr vert="vert270" wrap="square" rtlCol="0">
                        <a:spAutoFit/>
                      </a:bodyPr>
                      <a:lstStyle/>
                      <a:p>
                        <a:pPr algn="ctr"/>
                        <a:r>
                          <a:rPr lang="en-US" dirty="0">
                            <a:latin typeface="Times" pitchFamily="2" charset="0"/>
                          </a:rPr>
                          <a:t>AP</a:t>
                        </a:r>
                      </a:p>
                    </p:txBody>
                  </p:sp>
                  <p:sp>
                    <p:nvSpPr>
                      <p:cNvPr id="59" name="TextBox 58">
                        <a:extLst>
                          <a:ext uri="{FF2B5EF4-FFF2-40B4-BE49-F238E27FC236}">
                            <a16:creationId xmlns:a16="http://schemas.microsoft.com/office/drawing/2014/main" id="{3D30BD68-5BAE-3547-B8C5-4F1E6766EDFD}"/>
                          </a:ext>
                        </a:extLst>
                      </p:cNvPr>
                      <p:cNvSpPr txBox="1"/>
                      <p:nvPr/>
                    </p:nvSpPr>
                    <p:spPr>
                      <a:xfrm>
                        <a:off x="-415047" y="98592"/>
                        <a:ext cx="512041" cy="2950532"/>
                      </a:xfrm>
                      <a:prstGeom prst="rect">
                        <a:avLst/>
                      </a:prstGeom>
                      <a:grpFill/>
                      <a:ln>
                        <a:noFill/>
                      </a:ln>
                    </p:spPr>
                    <p:txBody>
                      <a:bodyPr vert="vert270" wrap="square" rtlCol="0">
                        <a:spAutoFit/>
                      </a:bodyPr>
                      <a:lstStyle/>
                      <a:p>
                        <a:pPr algn="ctr"/>
                        <a:r>
                          <a:rPr lang="en-US" dirty="0">
                            <a:latin typeface="Times" pitchFamily="2" charset="0"/>
                          </a:rPr>
                          <a:t>SI</a:t>
                        </a:r>
                      </a:p>
                    </p:txBody>
                  </p:sp>
                </p:grpSp>
                <p:pic>
                  <p:nvPicPr>
                    <p:cNvPr id="63" name="Picture 62">
                      <a:extLst>
                        <a:ext uri="{FF2B5EF4-FFF2-40B4-BE49-F238E27FC236}">
                          <a16:creationId xmlns:a16="http://schemas.microsoft.com/office/drawing/2014/main" id="{1E689544-E3D7-AC45-8C97-A3858218DAA0}"/>
                        </a:ext>
                      </a:extLst>
                    </p:cNvPr>
                    <p:cNvPicPr>
                      <a:picLocks noChangeAspect="1"/>
                    </p:cNvPicPr>
                    <p:nvPr/>
                  </p:nvPicPr>
                  <p:blipFill>
                    <a:blip r:embed="rId15"/>
                    <a:stretch>
                      <a:fillRect/>
                    </a:stretch>
                  </p:blipFill>
                  <p:spPr>
                    <a:xfrm>
                      <a:off x="8980847" y="-182709"/>
                      <a:ext cx="1984208" cy="1687565"/>
                    </a:xfrm>
                    <a:prstGeom prst="rect">
                      <a:avLst/>
                    </a:prstGeom>
                    <a:grpFill/>
                    <a:ln>
                      <a:noFill/>
                    </a:ln>
                  </p:spPr>
                </p:pic>
                <p:pic>
                  <p:nvPicPr>
                    <p:cNvPr id="64" name="Picture 63">
                      <a:extLst>
                        <a:ext uri="{FF2B5EF4-FFF2-40B4-BE49-F238E27FC236}">
                          <a16:creationId xmlns:a16="http://schemas.microsoft.com/office/drawing/2014/main" id="{34EA7B82-7D45-A948-AA9C-69FD2BA64BFE}"/>
                        </a:ext>
                      </a:extLst>
                    </p:cNvPr>
                    <p:cNvPicPr>
                      <a:picLocks noChangeAspect="1"/>
                    </p:cNvPicPr>
                    <p:nvPr/>
                  </p:nvPicPr>
                  <p:blipFill>
                    <a:blip r:embed="rId16"/>
                    <a:stretch>
                      <a:fillRect/>
                    </a:stretch>
                  </p:blipFill>
                  <p:spPr>
                    <a:xfrm>
                      <a:off x="11130743" y="-182710"/>
                      <a:ext cx="1984208" cy="1687565"/>
                    </a:xfrm>
                    <a:prstGeom prst="rect">
                      <a:avLst/>
                    </a:prstGeom>
                    <a:grpFill/>
                    <a:ln>
                      <a:noFill/>
                    </a:ln>
                  </p:spPr>
                </p:pic>
                <p:pic>
                  <p:nvPicPr>
                    <p:cNvPr id="66" name="Picture 65">
                      <a:extLst>
                        <a:ext uri="{FF2B5EF4-FFF2-40B4-BE49-F238E27FC236}">
                          <a16:creationId xmlns:a16="http://schemas.microsoft.com/office/drawing/2014/main" id="{63906259-7C8D-A841-AB97-C43D49BB0FB2}"/>
                        </a:ext>
                      </a:extLst>
                    </p:cNvPr>
                    <p:cNvPicPr>
                      <a:picLocks noChangeAspect="1"/>
                    </p:cNvPicPr>
                    <p:nvPr/>
                  </p:nvPicPr>
                  <p:blipFill>
                    <a:blip r:embed="rId17"/>
                    <a:stretch>
                      <a:fillRect/>
                    </a:stretch>
                  </p:blipFill>
                  <p:spPr>
                    <a:xfrm>
                      <a:off x="6815741" y="-180811"/>
                      <a:ext cx="1984208" cy="1687565"/>
                    </a:xfrm>
                    <a:prstGeom prst="rect">
                      <a:avLst/>
                    </a:prstGeom>
                    <a:grpFill/>
                    <a:ln>
                      <a:noFill/>
                    </a:ln>
                  </p:spPr>
                </p:pic>
                <p:pic>
                  <p:nvPicPr>
                    <p:cNvPr id="67" name="Picture 66">
                      <a:extLst>
                        <a:ext uri="{FF2B5EF4-FFF2-40B4-BE49-F238E27FC236}">
                          <a16:creationId xmlns:a16="http://schemas.microsoft.com/office/drawing/2014/main" id="{EEFBDF2A-4801-1849-A818-C334C271CAB7}"/>
                        </a:ext>
                      </a:extLst>
                    </p:cNvPr>
                    <p:cNvPicPr>
                      <a:picLocks noChangeAspect="1"/>
                    </p:cNvPicPr>
                    <p:nvPr/>
                  </p:nvPicPr>
                  <p:blipFill>
                    <a:blip r:embed="rId18"/>
                    <a:stretch>
                      <a:fillRect/>
                    </a:stretch>
                  </p:blipFill>
                  <p:spPr>
                    <a:xfrm>
                      <a:off x="8973303" y="1644627"/>
                      <a:ext cx="1984208" cy="1687565"/>
                    </a:xfrm>
                    <a:prstGeom prst="rect">
                      <a:avLst/>
                    </a:prstGeom>
                    <a:grpFill/>
                    <a:ln>
                      <a:noFill/>
                    </a:ln>
                  </p:spPr>
                </p:pic>
                <p:pic>
                  <p:nvPicPr>
                    <p:cNvPr id="68" name="Picture 67">
                      <a:extLst>
                        <a:ext uri="{FF2B5EF4-FFF2-40B4-BE49-F238E27FC236}">
                          <a16:creationId xmlns:a16="http://schemas.microsoft.com/office/drawing/2014/main" id="{D2B8B741-B9C1-BF46-9CD7-DADBBE05B3F5}"/>
                        </a:ext>
                      </a:extLst>
                    </p:cNvPr>
                    <p:cNvPicPr>
                      <a:picLocks noChangeAspect="1"/>
                    </p:cNvPicPr>
                    <p:nvPr/>
                  </p:nvPicPr>
                  <p:blipFill>
                    <a:blip r:embed="rId19"/>
                    <a:stretch>
                      <a:fillRect/>
                    </a:stretch>
                  </p:blipFill>
                  <p:spPr>
                    <a:xfrm>
                      <a:off x="11130743" y="1642737"/>
                      <a:ext cx="1984208" cy="1687565"/>
                    </a:xfrm>
                    <a:prstGeom prst="rect">
                      <a:avLst/>
                    </a:prstGeom>
                    <a:grpFill/>
                    <a:ln>
                      <a:noFill/>
                    </a:ln>
                  </p:spPr>
                </p:pic>
                <p:pic>
                  <p:nvPicPr>
                    <p:cNvPr id="69" name="Picture 68">
                      <a:extLst>
                        <a:ext uri="{FF2B5EF4-FFF2-40B4-BE49-F238E27FC236}">
                          <a16:creationId xmlns:a16="http://schemas.microsoft.com/office/drawing/2014/main" id="{A3D19D3E-3DA4-324C-9948-CF256C2C1FB9}"/>
                        </a:ext>
                      </a:extLst>
                    </p:cNvPr>
                    <p:cNvPicPr>
                      <a:picLocks noChangeAspect="1"/>
                    </p:cNvPicPr>
                    <p:nvPr/>
                  </p:nvPicPr>
                  <p:blipFill>
                    <a:blip r:embed="rId20"/>
                    <a:stretch>
                      <a:fillRect/>
                    </a:stretch>
                  </p:blipFill>
                  <p:spPr>
                    <a:xfrm>
                      <a:off x="6815863" y="1653836"/>
                      <a:ext cx="1984208" cy="1687565"/>
                    </a:xfrm>
                    <a:prstGeom prst="rect">
                      <a:avLst/>
                    </a:prstGeom>
                    <a:grpFill/>
                    <a:ln>
                      <a:noFill/>
                    </a:ln>
                  </p:spPr>
                </p:pic>
                <p:pic>
                  <p:nvPicPr>
                    <p:cNvPr id="75" name="Picture 74">
                      <a:extLst>
                        <a:ext uri="{FF2B5EF4-FFF2-40B4-BE49-F238E27FC236}">
                          <a16:creationId xmlns:a16="http://schemas.microsoft.com/office/drawing/2014/main" id="{A2FC3851-596F-1D45-BD06-D3FBC99A88A4}"/>
                        </a:ext>
                      </a:extLst>
                    </p:cNvPr>
                    <p:cNvPicPr>
                      <a:picLocks noChangeAspect="1"/>
                    </p:cNvPicPr>
                    <p:nvPr/>
                  </p:nvPicPr>
                  <p:blipFill rotWithShape="1">
                    <a:blip r:embed="rId21"/>
                    <a:srcRect l="35852" t="33272" r="29118" b="26401"/>
                    <a:stretch/>
                  </p:blipFill>
                  <p:spPr>
                    <a:xfrm>
                      <a:off x="8949737" y="3558864"/>
                      <a:ext cx="2007774" cy="1548092"/>
                    </a:xfrm>
                    <a:prstGeom prst="rect">
                      <a:avLst/>
                    </a:prstGeom>
                    <a:grpFill/>
                    <a:ln>
                      <a:noFill/>
                    </a:ln>
                  </p:spPr>
                </p:pic>
                <p:pic>
                  <p:nvPicPr>
                    <p:cNvPr id="76" name="Picture 75">
                      <a:extLst>
                        <a:ext uri="{FF2B5EF4-FFF2-40B4-BE49-F238E27FC236}">
                          <a16:creationId xmlns:a16="http://schemas.microsoft.com/office/drawing/2014/main" id="{F2FC518D-2914-B247-B070-F58361E2C2AA}"/>
                        </a:ext>
                      </a:extLst>
                    </p:cNvPr>
                    <p:cNvPicPr>
                      <a:picLocks noChangeAspect="1"/>
                    </p:cNvPicPr>
                    <p:nvPr/>
                  </p:nvPicPr>
                  <p:blipFill rotWithShape="1">
                    <a:blip r:embed="rId22"/>
                    <a:srcRect l="35085" t="33121" r="29205" b="25715"/>
                    <a:stretch/>
                  </p:blipFill>
                  <p:spPr>
                    <a:xfrm>
                      <a:off x="8973302" y="5258769"/>
                      <a:ext cx="2031113" cy="1568028"/>
                    </a:xfrm>
                    <a:prstGeom prst="rect">
                      <a:avLst/>
                    </a:prstGeom>
                    <a:grpFill/>
                    <a:ln>
                      <a:noFill/>
                    </a:ln>
                  </p:spPr>
                </p:pic>
                <p:pic>
                  <p:nvPicPr>
                    <p:cNvPr id="77" name="Picture 76">
                      <a:extLst>
                        <a:ext uri="{FF2B5EF4-FFF2-40B4-BE49-F238E27FC236}">
                          <a16:creationId xmlns:a16="http://schemas.microsoft.com/office/drawing/2014/main" id="{58295118-5CAC-5D4F-A4E4-20088E689D2A}"/>
                        </a:ext>
                      </a:extLst>
                    </p:cNvPr>
                    <p:cNvPicPr>
                      <a:picLocks noChangeAspect="1"/>
                    </p:cNvPicPr>
                    <p:nvPr/>
                  </p:nvPicPr>
                  <p:blipFill>
                    <a:blip r:embed="rId23"/>
                    <a:stretch>
                      <a:fillRect/>
                    </a:stretch>
                  </p:blipFill>
                  <p:spPr>
                    <a:xfrm>
                      <a:off x="11120332" y="3565746"/>
                      <a:ext cx="2018080" cy="1561885"/>
                    </a:xfrm>
                    <a:prstGeom prst="rect">
                      <a:avLst/>
                    </a:prstGeom>
                    <a:grpFill/>
                    <a:ln>
                      <a:noFill/>
                    </a:ln>
                  </p:spPr>
                </p:pic>
                <p:pic>
                  <p:nvPicPr>
                    <p:cNvPr id="78" name="Picture 77">
                      <a:extLst>
                        <a:ext uri="{FF2B5EF4-FFF2-40B4-BE49-F238E27FC236}">
                          <a16:creationId xmlns:a16="http://schemas.microsoft.com/office/drawing/2014/main" id="{A79D97D1-7C37-3F44-8EF0-D64D4C8B1674}"/>
                        </a:ext>
                      </a:extLst>
                    </p:cNvPr>
                    <p:cNvPicPr>
                      <a:picLocks noChangeAspect="1"/>
                    </p:cNvPicPr>
                    <p:nvPr/>
                  </p:nvPicPr>
                  <p:blipFill>
                    <a:blip r:embed="rId24"/>
                    <a:stretch>
                      <a:fillRect/>
                    </a:stretch>
                  </p:blipFill>
                  <p:spPr>
                    <a:xfrm>
                      <a:off x="11120332" y="5258769"/>
                      <a:ext cx="2018080" cy="1561885"/>
                    </a:xfrm>
                    <a:prstGeom prst="rect">
                      <a:avLst/>
                    </a:prstGeom>
                    <a:grpFill/>
                    <a:ln>
                      <a:noFill/>
                    </a:ln>
                  </p:spPr>
                </p:pic>
                <p:pic>
                  <p:nvPicPr>
                    <p:cNvPr id="79" name="Picture 78">
                      <a:extLst>
                        <a:ext uri="{FF2B5EF4-FFF2-40B4-BE49-F238E27FC236}">
                          <a16:creationId xmlns:a16="http://schemas.microsoft.com/office/drawing/2014/main" id="{58349EC7-51FF-A044-98D5-4D554004F3C8}"/>
                        </a:ext>
                      </a:extLst>
                    </p:cNvPr>
                    <p:cNvPicPr>
                      <a:picLocks noChangeAspect="1"/>
                    </p:cNvPicPr>
                    <p:nvPr/>
                  </p:nvPicPr>
                  <p:blipFill>
                    <a:blip r:embed="rId25"/>
                    <a:stretch>
                      <a:fillRect/>
                    </a:stretch>
                  </p:blipFill>
                  <p:spPr>
                    <a:xfrm>
                      <a:off x="6815741" y="3558343"/>
                      <a:ext cx="2009638" cy="1555352"/>
                    </a:xfrm>
                    <a:prstGeom prst="rect">
                      <a:avLst/>
                    </a:prstGeom>
                    <a:grpFill/>
                    <a:ln>
                      <a:noFill/>
                    </a:ln>
                  </p:spPr>
                </p:pic>
                <p:pic>
                  <p:nvPicPr>
                    <p:cNvPr id="80" name="Picture 79">
                      <a:extLst>
                        <a:ext uri="{FF2B5EF4-FFF2-40B4-BE49-F238E27FC236}">
                          <a16:creationId xmlns:a16="http://schemas.microsoft.com/office/drawing/2014/main" id="{2F70C252-3463-F840-8292-57AC829B3E1B}"/>
                        </a:ext>
                      </a:extLst>
                    </p:cNvPr>
                    <p:cNvPicPr>
                      <a:picLocks noChangeAspect="1"/>
                    </p:cNvPicPr>
                    <p:nvPr/>
                  </p:nvPicPr>
                  <p:blipFill>
                    <a:blip r:embed="rId26"/>
                    <a:stretch>
                      <a:fillRect/>
                    </a:stretch>
                  </p:blipFill>
                  <p:spPr>
                    <a:xfrm>
                      <a:off x="6812615" y="5288961"/>
                      <a:ext cx="2015889" cy="1560189"/>
                    </a:xfrm>
                    <a:prstGeom prst="rect">
                      <a:avLst/>
                    </a:prstGeom>
                    <a:grpFill/>
                    <a:ln>
                      <a:noFill/>
                    </a:ln>
                  </p:spPr>
                </p:pic>
                <p:grpSp>
                  <p:nvGrpSpPr>
                    <p:cNvPr id="3" name="Group 2">
                      <a:extLst>
                        <a:ext uri="{FF2B5EF4-FFF2-40B4-BE49-F238E27FC236}">
                          <a16:creationId xmlns:a16="http://schemas.microsoft.com/office/drawing/2014/main" id="{6479DDF8-9D2D-8E49-A5EF-D187380DFA1F}"/>
                        </a:ext>
                      </a:extLst>
                    </p:cNvPr>
                    <p:cNvGrpSpPr/>
                    <p:nvPr/>
                  </p:nvGrpSpPr>
                  <p:grpSpPr>
                    <a:xfrm>
                      <a:off x="257608" y="-1394902"/>
                      <a:ext cx="12857347" cy="660956"/>
                      <a:chOff x="-9095354" y="2016112"/>
                      <a:chExt cx="8195530" cy="660956"/>
                    </a:xfrm>
                    <a:grpFill/>
                  </p:grpSpPr>
                  <p:sp>
                    <p:nvSpPr>
                      <p:cNvPr id="92" name="TextBox 91">
                        <a:extLst>
                          <a:ext uri="{FF2B5EF4-FFF2-40B4-BE49-F238E27FC236}">
                            <a16:creationId xmlns:a16="http://schemas.microsoft.com/office/drawing/2014/main" id="{2F50D7A1-2413-AB4E-A418-5A87B22119F4}"/>
                          </a:ext>
                        </a:extLst>
                      </p:cNvPr>
                      <p:cNvSpPr txBox="1"/>
                      <p:nvPr/>
                    </p:nvSpPr>
                    <p:spPr>
                      <a:xfrm rot="5400000">
                        <a:off x="-3234288" y="333340"/>
                        <a:ext cx="651691" cy="4017236"/>
                      </a:xfrm>
                      <a:prstGeom prst="rect">
                        <a:avLst/>
                      </a:prstGeom>
                      <a:grpFill/>
                      <a:ln>
                        <a:noFill/>
                      </a:ln>
                    </p:spPr>
                    <p:txBody>
                      <a:bodyPr vert="vert270" wrap="square" rtlCol="0">
                        <a:spAutoFit/>
                      </a:bodyPr>
                      <a:lstStyle/>
                      <a:p>
                        <a:pPr algn="ctr"/>
                        <a:r>
                          <a:rPr lang="en-US" sz="2000" i="1" u="sng" dirty="0">
                            <a:latin typeface="Times" pitchFamily="2" charset="0"/>
                          </a:rPr>
                          <a:t>Motion-Compensated Gradient Waveform</a:t>
                        </a:r>
                      </a:p>
                    </p:txBody>
                  </p:sp>
                  <p:sp>
                    <p:nvSpPr>
                      <p:cNvPr id="94" name="TextBox 93">
                        <a:extLst>
                          <a:ext uri="{FF2B5EF4-FFF2-40B4-BE49-F238E27FC236}">
                            <a16:creationId xmlns:a16="http://schemas.microsoft.com/office/drawing/2014/main" id="{8456009F-4FC3-F443-9AF8-9C7619B5057A}"/>
                          </a:ext>
                        </a:extLst>
                      </p:cNvPr>
                      <p:cNvSpPr txBox="1"/>
                      <p:nvPr/>
                    </p:nvSpPr>
                    <p:spPr>
                      <a:xfrm rot="5400000">
                        <a:off x="-7423624" y="353647"/>
                        <a:ext cx="651691" cy="3995152"/>
                      </a:xfrm>
                      <a:prstGeom prst="rect">
                        <a:avLst/>
                      </a:prstGeom>
                      <a:grpFill/>
                      <a:ln>
                        <a:noFill/>
                      </a:ln>
                    </p:spPr>
                    <p:txBody>
                      <a:bodyPr vert="vert270" wrap="square" rtlCol="0">
                        <a:spAutoFit/>
                      </a:bodyPr>
                      <a:lstStyle/>
                      <a:p>
                        <a:pPr algn="ctr"/>
                        <a:r>
                          <a:rPr lang="en-US" sz="2000" i="1" u="sng" dirty="0">
                            <a:latin typeface="Times" pitchFamily="2" charset="0"/>
                          </a:rPr>
                          <a:t>Standard Monopolar</a:t>
                        </a:r>
                        <a:r>
                          <a:rPr lang="zh-CN" altLang="en-US" sz="2000" i="1" u="sng" dirty="0">
                            <a:latin typeface="Times" pitchFamily="2" charset="0"/>
                          </a:rPr>
                          <a:t> </a:t>
                        </a:r>
                        <a:r>
                          <a:rPr lang="en-US" altLang="zh-CN" sz="2000" i="1" u="sng" dirty="0">
                            <a:latin typeface="Times" pitchFamily="2" charset="0"/>
                          </a:rPr>
                          <a:t>Gradient Waveform</a:t>
                        </a:r>
                      </a:p>
                    </p:txBody>
                  </p:sp>
                </p:grpSp>
                <p:grpSp>
                  <p:nvGrpSpPr>
                    <p:cNvPr id="95" name="Group 94">
                      <a:extLst>
                        <a:ext uri="{FF2B5EF4-FFF2-40B4-BE49-F238E27FC236}">
                          <a16:creationId xmlns:a16="http://schemas.microsoft.com/office/drawing/2014/main" id="{7D1D83DD-E05C-AF47-9CF7-AD039BC6DB40}"/>
                        </a:ext>
                      </a:extLst>
                    </p:cNvPr>
                    <p:cNvGrpSpPr/>
                    <p:nvPr/>
                  </p:nvGrpSpPr>
                  <p:grpSpPr>
                    <a:xfrm>
                      <a:off x="-870170" y="-375100"/>
                      <a:ext cx="1104885" cy="7240011"/>
                      <a:chOff x="1686166" y="-1135478"/>
                      <a:chExt cx="1104885" cy="6385589"/>
                    </a:xfrm>
                    <a:grpFill/>
                  </p:grpSpPr>
                  <p:grpSp>
                    <p:nvGrpSpPr>
                      <p:cNvPr id="96" name="Group 95">
                        <a:extLst>
                          <a:ext uri="{FF2B5EF4-FFF2-40B4-BE49-F238E27FC236}">
                            <a16:creationId xmlns:a16="http://schemas.microsoft.com/office/drawing/2014/main" id="{4FE56A94-C8DC-0F4B-9FF3-0DEDA803368F}"/>
                          </a:ext>
                        </a:extLst>
                      </p:cNvPr>
                      <p:cNvGrpSpPr/>
                      <p:nvPr/>
                    </p:nvGrpSpPr>
                    <p:grpSpPr>
                      <a:xfrm>
                        <a:off x="1686166" y="-1135478"/>
                        <a:ext cx="1104885" cy="5009697"/>
                        <a:chOff x="-881595" y="-315118"/>
                        <a:chExt cx="925996" cy="9381375"/>
                      </a:xfrm>
                      <a:grpFill/>
                    </p:grpSpPr>
                    <p:sp>
                      <p:nvSpPr>
                        <p:cNvPr id="99" name="TextBox 98">
                          <a:extLst>
                            <a:ext uri="{FF2B5EF4-FFF2-40B4-BE49-F238E27FC236}">
                              <a16:creationId xmlns:a16="http://schemas.microsoft.com/office/drawing/2014/main" id="{5F08ECDD-6A31-8C41-8C6B-2A891AE32C1D}"/>
                            </a:ext>
                          </a:extLst>
                        </p:cNvPr>
                        <p:cNvSpPr txBox="1"/>
                        <p:nvPr/>
                      </p:nvSpPr>
                      <p:spPr>
                        <a:xfrm>
                          <a:off x="-881595" y="1"/>
                          <a:ext cx="546177" cy="5826097"/>
                        </a:xfrm>
                        <a:prstGeom prst="rect">
                          <a:avLst/>
                        </a:prstGeom>
                        <a:grpFill/>
                        <a:ln>
                          <a:noFill/>
                        </a:ln>
                      </p:spPr>
                      <p:txBody>
                        <a:bodyPr vert="vert270" wrap="square" rtlCol="0">
                          <a:spAutoFit/>
                        </a:bodyPr>
                        <a:lstStyle/>
                        <a:p>
                          <a:pPr algn="ctr"/>
                          <a:r>
                            <a:rPr lang="en-US" sz="2000" dirty="0">
                              <a:latin typeface="Times" pitchFamily="2" charset="0"/>
                            </a:rPr>
                            <a:t>Head</a:t>
                          </a:r>
                        </a:p>
                      </p:txBody>
                    </p:sp>
                    <p:sp>
                      <p:nvSpPr>
                        <p:cNvPr id="100" name="TextBox 99">
                          <a:extLst>
                            <a:ext uri="{FF2B5EF4-FFF2-40B4-BE49-F238E27FC236}">
                              <a16:creationId xmlns:a16="http://schemas.microsoft.com/office/drawing/2014/main" id="{354B15D0-B5B7-1943-AECA-BBA41053C455}"/>
                            </a:ext>
                          </a:extLst>
                        </p:cNvPr>
                        <p:cNvSpPr txBox="1"/>
                        <p:nvPr/>
                      </p:nvSpPr>
                      <p:spPr>
                        <a:xfrm>
                          <a:off x="-467640" y="-315118"/>
                          <a:ext cx="512041" cy="3374404"/>
                        </a:xfrm>
                        <a:prstGeom prst="rect">
                          <a:avLst/>
                        </a:prstGeom>
                        <a:grpFill/>
                        <a:ln>
                          <a:noFill/>
                        </a:ln>
                      </p:spPr>
                      <p:txBody>
                        <a:bodyPr vert="vert270" wrap="square" rtlCol="0">
                          <a:spAutoFit/>
                        </a:bodyPr>
                        <a:lstStyle/>
                        <a:p>
                          <a:pPr algn="ctr"/>
                          <a:r>
                            <a:rPr lang="en-US" dirty="0">
                              <a:latin typeface="Times" pitchFamily="2" charset="0"/>
                            </a:rPr>
                            <a:t>b=500 </a:t>
                          </a:r>
                          <a:r>
                            <a:rPr lang="en-US" dirty="0">
                              <a:latin typeface="Times" pitchFamily="2" charset="0"/>
                              <a:cs typeface="Times New Roman" panose="02020603050405020304" pitchFamily="18" charset="0"/>
                            </a:rPr>
                            <a:t>s/mm</a:t>
                          </a:r>
                          <a:r>
                            <a:rPr lang="en-US" baseline="30000" dirty="0">
                              <a:latin typeface="Times" pitchFamily="2" charset="0"/>
                              <a:cs typeface="Times New Roman" panose="02020603050405020304" pitchFamily="18" charset="0"/>
                            </a:rPr>
                            <a:t>2 </a:t>
                          </a:r>
                          <a:endParaRPr lang="en-US" dirty="0">
                            <a:latin typeface="Times" pitchFamily="2" charset="0"/>
                          </a:endParaRPr>
                        </a:p>
                      </p:txBody>
                    </p:sp>
                    <p:sp>
                      <p:nvSpPr>
                        <p:cNvPr id="101" name="TextBox 100">
                          <a:extLst>
                            <a:ext uri="{FF2B5EF4-FFF2-40B4-BE49-F238E27FC236}">
                              <a16:creationId xmlns:a16="http://schemas.microsoft.com/office/drawing/2014/main" id="{34EFC1E5-9721-FB40-939D-D0C19798A32F}"/>
                            </a:ext>
                          </a:extLst>
                        </p:cNvPr>
                        <p:cNvSpPr txBox="1"/>
                        <p:nvPr/>
                      </p:nvSpPr>
                      <p:spPr>
                        <a:xfrm>
                          <a:off x="-467640" y="2849526"/>
                          <a:ext cx="512041" cy="2972037"/>
                        </a:xfrm>
                        <a:prstGeom prst="rect">
                          <a:avLst/>
                        </a:prstGeom>
                        <a:grpFill/>
                        <a:ln>
                          <a:noFill/>
                        </a:ln>
                      </p:spPr>
                      <p:txBody>
                        <a:bodyPr vert="vert270" wrap="square" rtlCol="0">
                          <a:spAutoFit/>
                        </a:bodyPr>
                        <a:lstStyle/>
                        <a:p>
                          <a:pPr algn="ctr"/>
                          <a:r>
                            <a:rPr lang="en-US" dirty="0">
                              <a:latin typeface="Times" pitchFamily="2" charset="0"/>
                            </a:rPr>
                            <a:t>ADC</a:t>
                          </a:r>
                        </a:p>
                      </p:txBody>
                    </p:sp>
                    <p:sp>
                      <p:nvSpPr>
                        <p:cNvPr id="102" name="TextBox 101">
                          <a:extLst>
                            <a:ext uri="{FF2B5EF4-FFF2-40B4-BE49-F238E27FC236}">
                              <a16:creationId xmlns:a16="http://schemas.microsoft.com/office/drawing/2014/main" id="{9F4C5D4B-532E-844B-9158-31E71A38C70E}"/>
                            </a:ext>
                          </a:extLst>
                        </p:cNvPr>
                        <p:cNvSpPr txBox="1"/>
                        <p:nvPr/>
                      </p:nvSpPr>
                      <p:spPr>
                        <a:xfrm>
                          <a:off x="-473510" y="5917550"/>
                          <a:ext cx="512041" cy="3148707"/>
                        </a:xfrm>
                        <a:prstGeom prst="rect">
                          <a:avLst/>
                        </a:prstGeom>
                        <a:grpFill/>
                        <a:ln>
                          <a:noFill/>
                        </a:ln>
                      </p:spPr>
                      <p:txBody>
                        <a:bodyPr vert="vert270" wrap="square" rtlCol="0">
                          <a:spAutoFit/>
                        </a:bodyPr>
                        <a:lstStyle/>
                        <a:p>
                          <a:pPr algn="ctr"/>
                          <a:r>
                            <a:rPr lang="en-US" dirty="0">
                              <a:latin typeface="Times" pitchFamily="2" charset="0"/>
                            </a:rPr>
                            <a:t>b=500 </a:t>
                          </a:r>
                          <a:r>
                            <a:rPr lang="en-US" dirty="0">
                              <a:latin typeface="Times" pitchFamily="2" charset="0"/>
                              <a:cs typeface="Times New Roman" panose="02020603050405020304" pitchFamily="18" charset="0"/>
                            </a:rPr>
                            <a:t>s/mm</a:t>
                          </a:r>
                          <a:r>
                            <a:rPr lang="en-US" baseline="30000" dirty="0">
                              <a:latin typeface="Times" pitchFamily="2" charset="0"/>
                              <a:cs typeface="Times New Roman" panose="02020603050405020304" pitchFamily="18" charset="0"/>
                            </a:rPr>
                            <a:t>2 </a:t>
                          </a:r>
                          <a:endParaRPr lang="en-US" dirty="0">
                            <a:latin typeface="Times" pitchFamily="2" charset="0"/>
                          </a:endParaRPr>
                        </a:p>
                      </p:txBody>
                    </p:sp>
                  </p:grpSp>
                  <p:sp>
                    <p:nvSpPr>
                      <p:cNvPr id="97" name="TextBox 96">
                        <a:extLst>
                          <a:ext uri="{FF2B5EF4-FFF2-40B4-BE49-F238E27FC236}">
                            <a16:creationId xmlns:a16="http://schemas.microsoft.com/office/drawing/2014/main" id="{797C3970-1F26-0B4A-88B0-DBFDFE7DD2CD}"/>
                          </a:ext>
                        </a:extLst>
                      </p:cNvPr>
                      <p:cNvSpPr txBox="1"/>
                      <p:nvPr/>
                    </p:nvSpPr>
                    <p:spPr>
                      <a:xfrm>
                        <a:off x="2173086" y="3678878"/>
                        <a:ext cx="610960" cy="1568009"/>
                      </a:xfrm>
                      <a:prstGeom prst="rect">
                        <a:avLst/>
                      </a:prstGeom>
                      <a:grpFill/>
                      <a:ln>
                        <a:noFill/>
                      </a:ln>
                    </p:spPr>
                    <p:txBody>
                      <a:bodyPr vert="vert270" wrap="square" rtlCol="0">
                        <a:spAutoFit/>
                      </a:bodyPr>
                      <a:lstStyle/>
                      <a:p>
                        <a:pPr algn="ctr"/>
                        <a:r>
                          <a:rPr lang="en-US" dirty="0">
                            <a:latin typeface="Times" pitchFamily="2" charset="0"/>
                          </a:rPr>
                          <a:t>ADC</a:t>
                        </a:r>
                      </a:p>
                    </p:txBody>
                  </p:sp>
                  <p:sp>
                    <p:nvSpPr>
                      <p:cNvPr id="98" name="TextBox 97">
                        <a:extLst>
                          <a:ext uri="{FF2B5EF4-FFF2-40B4-BE49-F238E27FC236}">
                            <a16:creationId xmlns:a16="http://schemas.microsoft.com/office/drawing/2014/main" id="{2B08C349-5341-4D41-9813-BEFB1F97076E}"/>
                          </a:ext>
                        </a:extLst>
                      </p:cNvPr>
                      <p:cNvSpPr txBox="1"/>
                      <p:nvPr/>
                    </p:nvSpPr>
                    <p:spPr>
                      <a:xfrm>
                        <a:off x="1689485" y="2286968"/>
                        <a:ext cx="651691" cy="2963143"/>
                      </a:xfrm>
                      <a:prstGeom prst="rect">
                        <a:avLst/>
                      </a:prstGeom>
                      <a:grpFill/>
                      <a:ln>
                        <a:noFill/>
                      </a:ln>
                    </p:spPr>
                    <p:txBody>
                      <a:bodyPr vert="vert270" wrap="square" rtlCol="0">
                        <a:spAutoFit/>
                      </a:bodyPr>
                      <a:lstStyle/>
                      <a:p>
                        <a:pPr algn="ctr"/>
                        <a:r>
                          <a:rPr lang="en-US" sz="2000" dirty="0">
                            <a:latin typeface="Times" pitchFamily="2" charset="0"/>
                          </a:rPr>
                          <a:t>Body &amp; Tail</a:t>
                        </a:r>
                      </a:p>
                    </p:txBody>
                  </p:sp>
                </p:grpSp>
                <p:grpSp>
                  <p:nvGrpSpPr>
                    <p:cNvPr id="107" name="Group 106">
                      <a:extLst>
                        <a:ext uri="{FF2B5EF4-FFF2-40B4-BE49-F238E27FC236}">
                          <a16:creationId xmlns:a16="http://schemas.microsoft.com/office/drawing/2014/main" id="{0F209C74-D7C6-6E40-983B-A69FD3A6F50D}"/>
                        </a:ext>
                      </a:extLst>
                    </p:cNvPr>
                    <p:cNvGrpSpPr/>
                    <p:nvPr/>
                  </p:nvGrpSpPr>
                  <p:grpSpPr>
                    <a:xfrm rot="5400000">
                      <a:off x="9669975" y="-3740014"/>
                      <a:ext cx="611081" cy="6325799"/>
                      <a:chOff x="-478164" y="-2"/>
                      <a:chExt cx="512144" cy="8709151"/>
                    </a:xfrm>
                    <a:grpFill/>
                  </p:grpSpPr>
                  <p:sp>
                    <p:nvSpPr>
                      <p:cNvPr id="108" name="TextBox 107">
                        <a:extLst>
                          <a:ext uri="{FF2B5EF4-FFF2-40B4-BE49-F238E27FC236}">
                            <a16:creationId xmlns:a16="http://schemas.microsoft.com/office/drawing/2014/main" id="{A31D345B-97AB-664F-BDCB-C7E6C3D5689E}"/>
                          </a:ext>
                        </a:extLst>
                      </p:cNvPr>
                      <p:cNvSpPr txBox="1"/>
                      <p:nvPr/>
                    </p:nvSpPr>
                    <p:spPr>
                      <a:xfrm>
                        <a:off x="-478164" y="5859624"/>
                        <a:ext cx="512043" cy="2849525"/>
                      </a:xfrm>
                      <a:prstGeom prst="rect">
                        <a:avLst/>
                      </a:prstGeom>
                      <a:grpFill/>
                      <a:ln>
                        <a:noFill/>
                      </a:ln>
                    </p:spPr>
                    <p:txBody>
                      <a:bodyPr vert="vert270" wrap="square" rtlCol="0">
                        <a:spAutoFit/>
                      </a:bodyPr>
                      <a:lstStyle/>
                      <a:p>
                        <a:pPr algn="ctr"/>
                        <a:r>
                          <a:rPr lang="en-US" dirty="0">
                            <a:latin typeface="Times" pitchFamily="2" charset="0"/>
                          </a:rPr>
                          <a:t>RL</a:t>
                        </a:r>
                      </a:p>
                    </p:txBody>
                  </p:sp>
                  <p:sp>
                    <p:nvSpPr>
                      <p:cNvPr id="109" name="TextBox 108">
                        <a:extLst>
                          <a:ext uri="{FF2B5EF4-FFF2-40B4-BE49-F238E27FC236}">
                            <a16:creationId xmlns:a16="http://schemas.microsoft.com/office/drawing/2014/main" id="{BCD0294C-D57B-3C46-A527-9BA982801F1F}"/>
                          </a:ext>
                        </a:extLst>
                      </p:cNvPr>
                      <p:cNvSpPr txBox="1"/>
                      <p:nvPr/>
                    </p:nvSpPr>
                    <p:spPr>
                      <a:xfrm>
                        <a:off x="-478063" y="2929809"/>
                        <a:ext cx="512043" cy="2950535"/>
                      </a:xfrm>
                      <a:prstGeom prst="rect">
                        <a:avLst/>
                      </a:prstGeom>
                      <a:grpFill/>
                      <a:ln>
                        <a:noFill/>
                      </a:ln>
                    </p:spPr>
                    <p:txBody>
                      <a:bodyPr vert="vert270" wrap="square" rtlCol="0">
                        <a:spAutoFit/>
                      </a:bodyPr>
                      <a:lstStyle/>
                      <a:p>
                        <a:pPr algn="ctr"/>
                        <a:r>
                          <a:rPr lang="en-US" dirty="0">
                            <a:latin typeface="Times" pitchFamily="2" charset="0"/>
                          </a:rPr>
                          <a:t>AP</a:t>
                        </a:r>
                      </a:p>
                    </p:txBody>
                  </p:sp>
                  <p:sp>
                    <p:nvSpPr>
                      <p:cNvPr id="110" name="TextBox 109">
                        <a:extLst>
                          <a:ext uri="{FF2B5EF4-FFF2-40B4-BE49-F238E27FC236}">
                            <a16:creationId xmlns:a16="http://schemas.microsoft.com/office/drawing/2014/main" id="{6909E1FC-0B73-A94E-8416-DBC171C9E75B}"/>
                          </a:ext>
                        </a:extLst>
                      </p:cNvPr>
                      <p:cNvSpPr txBox="1"/>
                      <p:nvPr/>
                    </p:nvSpPr>
                    <p:spPr>
                      <a:xfrm>
                        <a:off x="-478164" y="-2"/>
                        <a:ext cx="512042" cy="2950535"/>
                      </a:xfrm>
                      <a:prstGeom prst="rect">
                        <a:avLst/>
                      </a:prstGeom>
                      <a:grpFill/>
                      <a:ln>
                        <a:noFill/>
                      </a:ln>
                    </p:spPr>
                    <p:txBody>
                      <a:bodyPr vert="vert270" wrap="square" rtlCol="0">
                        <a:spAutoFit/>
                      </a:bodyPr>
                      <a:lstStyle/>
                      <a:p>
                        <a:pPr algn="ctr"/>
                        <a:r>
                          <a:rPr lang="en-US" dirty="0">
                            <a:latin typeface="Times" pitchFamily="2" charset="0"/>
                          </a:rPr>
                          <a:t>SI</a:t>
                        </a:r>
                      </a:p>
                    </p:txBody>
                  </p:sp>
                </p:grpSp>
              </p:grpSp>
              <p:pic>
                <p:nvPicPr>
                  <p:cNvPr id="54" name="Picture 53">
                    <a:extLst>
                      <a:ext uri="{FF2B5EF4-FFF2-40B4-BE49-F238E27FC236}">
                        <a16:creationId xmlns:a16="http://schemas.microsoft.com/office/drawing/2014/main" id="{BE59C918-741B-A54F-AF0E-A1D6D26A7C91}"/>
                      </a:ext>
                    </a:extLst>
                  </p:cNvPr>
                  <p:cNvPicPr>
                    <a:picLocks noChangeAspect="1"/>
                  </p:cNvPicPr>
                  <p:nvPr/>
                </p:nvPicPr>
                <p:blipFill rotWithShape="1">
                  <a:blip r:embed="rId27"/>
                  <a:srcRect l="56905" r="38936" b="17056"/>
                  <a:stretch/>
                </p:blipFill>
                <p:spPr>
                  <a:xfrm>
                    <a:off x="12623715" y="6192951"/>
                    <a:ext cx="399307" cy="1239012"/>
                  </a:xfrm>
                  <a:prstGeom prst="rect">
                    <a:avLst/>
                  </a:prstGeom>
                  <a:grpFill/>
                </p:spPr>
              </p:pic>
              <p:sp>
                <p:nvSpPr>
                  <p:cNvPr id="60" name="TextBox 59">
                    <a:extLst>
                      <a:ext uri="{FF2B5EF4-FFF2-40B4-BE49-F238E27FC236}">
                        <a16:creationId xmlns:a16="http://schemas.microsoft.com/office/drawing/2014/main" id="{3A989A24-0462-5942-8B53-C971C92B27DB}"/>
                      </a:ext>
                    </a:extLst>
                  </p:cNvPr>
                  <p:cNvSpPr txBox="1"/>
                  <p:nvPr/>
                </p:nvSpPr>
                <p:spPr>
                  <a:xfrm>
                    <a:off x="12361262" y="5867875"/>
                    <a:ext cx="1062992" cy="488768"/>
                  </a:xfrm>
                  <a:prstGeom prst="rect">
                    <a:avLst/>
                  </a:prstGeom>
                  <a:grpFill/>
                </p:spPr>
                <p:txBody>
                  <a:bodyPr wrap="square" rtlCol="0">
                    <a:spAutoFit/>
                  </a:bodyPr>
                  <a:lstStyle/>
                  <a:p>
                    <a:pPr algn="ctr"/>
                    <a:r>
                      <a:rPr lang="en-US" dirty="0">
                        <a:latin typeface="Times" pitchFamily="2" charset="0"/>
                      </a:rPr>
                      <a:t>3000</a:t>
                    </a:r>
                    <a:endParaRPr lang="en-US" sz="2000" dirty="0">
                      <a:latin typeface="Times" pitchFamily="2" charset="0"/>
                    </a:endParaRPr>
                  </a:p>
                </p:txBody>
              </p:sp>
              <p:sp>
                <p:nvSpPr>
                  <p:cNvPr id="65" name="TextBox 64">
                    <a:extLst>
                      <a:ext uri="{FF2B5EF4-FFF2-40B4-BE49-F238E27FC236}">
                        <a16:creationId xmlns:a16="http://schemas.microsoft.com/office/drawing/2014/main" id="{AC4E1A50-9C59-1E45-A26A-E6B6D35C8E00}"/>
                      </a:ext>
                    </a:extLst>
                  </p:cNvPr>
                  <p:cNvSpPr txBox="1"/>
                  <p:nvPr/>
                </p:nvSpPr>
                <p:spPr>
                  <a:xfrm>
                    <a:off x="12291872" y="7356656"/>
                    <a:ext cx="1062992" cy="488768"/>
                  </a:xfrm>
                  <a:prstGeom prst="rect">
                    <a:avLst/>
                  </a:prstGeom>
                  <a:grpFill/>
                </p:spPr>
                <p:txBody>
                  <a:bodyPr wrap="square" rtlCol="0">
                    <a:spAutoFit/>
                  </a:bodyPr>
                  <a:lstStyle/>
                  <a:p>
                    <a:pPr algn="ctr"/>
                    <a:r>
                      <a:rPr lang="en-US" dirty="0">
                        <a:latin typeface="Times" pitchFamily="2" charset="0"/>
                      </a:rPr>
                      <a:t>0</a:t>
                    </a:r>
                  </a:p>
                </p:txBody>
              </p:sp>
              <p:pic>
                <p:nvPicPr>
                  <p:cNvPr id="70" name="Picture 69">
                    <a:extLst>
                      <a:ext uri="{FF2B5EF4-FFF2-40B4-BE49-F238E27FC236}">
                        <a16:creationId xmlns:a16="http://schemas.microsoft.com/office/drawing/2014/main" id="{2D8EA95C-2D90-7643-92F6-19E7DFFDA024}"/>
                      </a:ext>
                    </a:extLst>
                  </p:cNvPr>
                  <p:cNvPicPr>
                    <a:picLocks noChangeAspect="1"/>
                  </p:cNvPicPr>
                  <p:nvPr/>
                </p:nvPicPr>
                <p:blipFill rotWithShape="1">
                  <a:blip r:embed="rId27"/>
                  <a:srcRect l="56905" r="38936" b="17056"/>
                  <a:stretch/>
                </p:blipFill>
                <p:spPr>
                  <a:xfrm>
                    <a:off x="12634979" y="2567466"/>
                    <a:ext cx="399307" cy="1239012"/>
                  </a:xfrm>
                  <a:prstGeom prst="rect">
                    <a:avLst/>
                  </a:prstGeom>
                  <a:grpFill/>
                </p:spPr>
              </p:pic>
              <p:sp>
                <p:nvSpPr>
                  <p:cNvPr id="71" name="TextBox 70">
                    <a:extLst>
                      <a:ext uri="{FF2B5EF4-FFF2-40B4-BE49-F238E27FC236}">
                        <a16:creationId xmlns:a16="http://schemas.microsoft.com/office/drawing/2014/main" id="{FF72F827-5E27-0C42-ADDA-B59AFDEE0F25}"/>
                      </a:ext>
                    </a:extLst>
                  </p:cNvPr>
                  <p:cNvSpPr txBox="1"/>
                  <p:nvPr/>
                </p:nvSpPr>
                <p:spPr>
                  <a:xfrm>
                    <a:off x="12357031" y="2272498"/>
                    <a:ext cx="1062992" cy="488768"/>
                  </a:xfrm>
                  <a:prstGeom prst="rect">
                    <a:avLst/>
                  </a:prstGeom>
                  <a:grpFill/>
                </p:spPr>
                <p:txBody>
                  <a:bodyPr wrap="square" rtlCol="0">
                    <a:spAutoFit/>
                  </a:bodyPr>
                  <a:lstStyle/>
                  <a:p>
                    <a:pPr algn="ctr"/>
                    <a:r>
                      <a:rPr lang="en-US" dirty="0">
                        <a:latin typeface="Times" pitchFamily="2" charset="0"/>
                      </a:rPr>
                      <a:t>3000</a:t>
                    </a:r>
                  </a:p>
                </p:txBody>
              </p:sp>
              <p:sp>
                <p:nvSpPr>
                  <p:cNvPr id="72" name="TextBox 71">
                    <a:extLst>
                      <a:ext uri="{FF2B5EF4-FFF2-40B4-BE49-F238E27FC236}">
                        <a16:creationId xmlns:a16="http://schemas.microsoft.com/office/drawing/2014/main" id="{608B5563-D141-B049-8E26-48C8597FFF13}"/>
                      </a:ext>
                    </a:extLst>
                  </p:cNvPr>
                  <p:cNvSpPr txBox="1"/>
                  <p:nvPr/>
                </p:nvSpPr>
                <p:spPr>
                  <a:xfrm>
                    <a:off x="12303137" y="3777243"/>
                    <a:ext cx="1062992" cy="488768"/>
                  </a:xfrm>
                  <a:prstGeom prst="rect">
                    <a:avLst/>
                  </a:prstGeom>
                  <a:grpFill/>
                </p:spPr>
                <p:txBody>
                  <a:bodyPr wrap="square" rtlCol="0">
                    <a:spAutoFit/>
                  </a:bodyPr>
                  <a:lstStyle/>
                  <a:p>
                    <a:pPr algn="ctr"/>
                    <a:r>
                      <a:rPr lang="en-US" dirty="0">
                        <a:latin typeface="Times" pitchFamily="2" charset="0"/>
                      </a:rPr>
                      <a:t>0</a:t>
                    </a:r>
                  </a:p>
                </p:txBody>
              </p:sp>
              <p:sp>
                <p:nvSpPr>
                  <p:cNvPr id="8" name="Freeform 7">
                    <a:extLst>
                      <a:ext uri="{FF2B5EF4-FFF2-40B4-BE49-F238E27FC236}">
                        <a16:creationId xmlns:a16="http://schemas.microsoft.com/office/drawing/2014/main" id="{2A37694A-E3A8-2447-9B17-0AAE4CE81459}"/>
                      </a:ext>
                    </a:extLst>
                  </p:cNvPr>
                  <p:cNvSpPr/>
                  <p:nvPr/>
                </p:nvSpPr>
                <p:spPr>
                  <a:xfrm>
                    <a:off x="210102" y="983893"/>
                    <a:ext cx="1049097" cy="686607"/>
                  </a:xfrm>
                  <a:custGeom>
                    <a:avLst/>
                    <a:gdLst>
                      <a:gd name="connsiteX0" fmla="*/ 1049018 w 1049097"/>
                      <a:gd name="connsiteY0" fmla="*/ 100720 h 686607"/>
                      <a:gd name="connsiteX1" fmla="*/ 989642 w 1049097"/>
                      <a:gd name="connsiteY1" fmla="*/ 41343 h 686607"/>
                      <a:gd name="connsiteX2" fmla="*/ 950057 w 1049097"/>
                      <a:gd name="connsiteY2" fmla="*/ 25510 h 686607"/>
                      <a:gd name="connsiteX3" fmla="*/ 914431 w 1049097"/>
                      <a:gd name="connsiteY3" fmla="*/ 1759 h 686607"/>
                      <a:gd name="connsiteX4" fmla="*/ 878805 w 1049097"/>
                      <a:gd name="connsiteY4" fmla="*/ 1759 h 686607"/>
                      <a:gd name="connsiteX5" fmla="*/ 843179 w 1049097"/>
                      <a:gd name="connsiteY5" fmla="*/ 1759 h 686607"/>
                      <a:gd name="connsiteX6" fmla="*/ 807553 w 1049097"/>
                      <a:gd name="connsiteY6" fmla="*/ 9676 h 686607"/>
                      <a:gd name="connsiteX7" fmla="*/ 771927 w 1049097"/>
                      <a:gd name="connsiteY7" fmla="*/ 21551 h 686607"/>
                      <a:gd name="connsiteX8" fmla="*/ 752135 w 1049097"/>
                      <a:gd name="connsiteY8" fmla="*/ 29468 h 686607"/>
                      <a:gd name="connsiteX9" fmla="*/ 708592 w 1049097"/>
                      <a:gd name="connsiteY9" fmla="*/ 49260 h 686607"/>
                      <a:gd name="connsiteX10" fmla="*/ 676925 w 1049097"/>
                      <a:gd name="connsiteY10" fmla="*/ 49260 h 686607"/>
                      <a:gd name="connsiteX11" fmla="*/ 625465 w 1049097"/>
                      <a:gd name="connsiteY11" fmla="*/ 41343 h 686607"/>
                      <a:gd name="connsiteX12" fmla="*/ 597756 w 1049097"/>
                      <a:gd name="connsiteY12" fmla="*/ 29468 h 686607"/>
                      <a:gd name="connsiteX13" fmla="*/ 562130 w 1049097"/>
                      <a:gd name="connsiteY13" fmla="*/ 21551 h 686607"/>
                      <a:gd name="connsiteX14" fmla="*/ 522545 w 1049097"/>
                      <a:gd name="connsiteY14" fmla="*/ 9676 h 686607"/>
                      <a:gd name="connsiteX15" fmla="*/ 482961 w 1049097"/>
                      <a:gd name="connsiteY15" fmla="*/ 17593 h 686607"/>
                      <a:gd name="connsiteX16" fmla="*/ 447335 w 1049097"/>
                      <a:gd name="connsiteY16" fmla="*/ 29468 h 686607"/>
                      <a:gd name="connsiteX17" fmla="*/ 407751 w 1049097"/>
                      <a:gd name="connsiteY17" fmla="*/ 53219 h 686607"/>
                      <a:gd name="connsiteX18" fmla="*/ 368166 w 1049097"/>
                      <a:gd name="connsiteY18" fmla="*/ 76969 h 686607"/>
                      <a:gd name="connsiteX19" fmla="*/ 344416 w 1049097"/>
                      <a:gd name="connsiteY19" fmla="*/ 116554 h 686607"/>
                      <a:gd name="connsiteX20" fmla="*/ 340457 w 1049097"/>
                      <a:gd name="connsiteY20" fmla="*/ 156138 h 686607"/>
                      <a:gd name="connsiteX21" fmla="*/ 340457 w 1049097"/>
                      <a:gd name="connsiteY21" fmla="*/ 215515 h 686607"/>
                      <a:gd name="connsiteX22" fmla="*/ 332540 w 1049097"/>
                      <a:gd name="connsiteY22" fmla="*/ 247182 h 686607"/>
                      <a:gd name="connsiteX23" fmla="*/ 324623 w 1049097"/>
                      <a:gd name="connsiteY23" fmla="*/ 270933 h 686607"/>
                      <a:gd name="connsiteX24" fmla="*/ 296914 w 1049097"/>
                      <a:gd name="connsiteY24" fmla="*/ 290725 h 686607"/>
                      <a:gd name="connsiteX25" fmla="*/ 269205 w 1049097"/>
                      <a:gd name="connsiteY25" fmla="*/ 302601 h 686607"/>
                      <a:gd name="connsiteX26" fmla="*/ 245455 w 1049097"/>
                      <a:gd name="connsiteY26" fmla="*/ 322393 h 686607"/>
                      <a:gd name="connsiteX27" fmla="*/ 221704 w 1049097"/>
                      <a:gd name="connsiteY27" fmla="*/ 338226 h 686607"/>
                      <a:gd name="connsiteX28" fmla="*/ 201912 w 1049097"/>
                      <a:gd name="connsiteY28" fmla="*/ 358019 h 686607"/>
                      <a:gd name="connsiteX29" fmla="*/ 178161 w 1049097"/>
                      <a:gd name="connsiteY29" fmla="*/ 389686 h 686607"/>
                      <a:gd name="connsiteX30" fmla="*/ 150452 w 1049097"/>
                      <a:gd name="connsiteY30" fmla="*/ 405520 h 686607"/>
                      <a:gd name="connsiteX31" fmla="*/ 118784 w 1049097"/>
                      <a:gd name="connsiteY31" fmla="*/ 421354 h 686607"/>
                      <a:gd name="connsiteX32" fmla="*/ 91075 w 1049097"/>
                      <a:gd name="connsiteY32" fmla="*/ 445104 h 686607"/>
                      <a:gd name="connsiteX33" fmla="*/ 55449 w 1049097"/>
                      <a:gd name="connsiteY33" fmla="*/ 464897 h 686607"/>
                      <a:gd name="connsiteX34" fmla="*/ 39616 w 1049097"/>
                      <a:gd name="connsiteY34" fmla="*/ 484689 h 686607"/>
                      <a:gd name="connsiteX35" fmla="*/ 15865 w 1049097"/>
                      <a:gd name="connsiteY35" fmla="*/ 504481 h 686607"/>
                      <a:gd name="connsiteX36" fmla="*/ 31 w 1049097"/>
                      <a:gd name="connsiteY36" fmla="*/ 548024 h 686607"/>
                      <a:gd name="connsiteX37" fmla="*/ 19823 w 1049097"/>
                      <a:gd name="connsiteY37" fmla="*/ 571775 h 686607"/>
                      <a:gd name="connsiteX38" fmla="*/ 15865 w 1049097"/>
                      <a:gd name="connsiteY38" fmla="*/ 591567 h 686607"/>
                      <a:gd name="connsiteX39" fmla="*/ 47532 w 1049097"/>
                      <a:gd name="connsiteY39" fmla="*/ 619276 h 686607"/>
                      <a:gd name="connsiteX40" fmla="*/ 114826 w 1049097"/>
                      <a:gd name="connsiteY40" fmla="*/ 619276 h 686607"/>
                      <a:gd name="connsiteX41" fmla="*/ 170244 w 1049097"/>
                      <a:gd name="connsiteY41" fmla="*/ 631151 h 686607"/>
                      <a:gd name="connsiteX42" fmla="*/ 186078 w 1049097"/>
                      <a:gd name="connsiteY42" fmla="*/ 631151 h 686607"/>
                      <a:gd name="connsiteX43" fmla="*/ 217745 w 1049097"/>
                      <a:gd name="connsiteY43" fmla="*/ 654902 h 686607"/>
                      <a:gd name="connsiteX44" fmla="*/ 241496 w 1049097"/>
                      <a:gd name="connsiteY44" fmla="*/ 670736 h 686607"/>
                      <a:gd name="connsiteX45" fmla="*/ 288997 w 1049097"/>
                      <a:gd name="connsiteY45" fmla="*/ 686569 h 686607"/>
                      <a:gd name="connsiteX46" fmla="*/ 340457 w 1049097"/>
                      <a:gd name="connsiteY46" fmla="*/ 674694 h 686607"/>
                      <a:gd name="connsiteX47" fmla="*/ 384000 w 1049097"/>
                      <a:gd name="connsiteY47" fmla="*/ 658860 h 686607"/>
                      <a:gd name="connsiteX48" fmla="*/ 419626 w 1049097"/>
                      <a:gd name="connsiteY48" fmla="*/ 619276 h 686607"/>
                      <a:gd name="connsiteX49" fmla="*/ 443377 w 1049097"/>
                      <a:gd name="connsiteY49" fmla="*/ 583650 h 686607"/>
                      <a:gd name="connsiteX50" fmla="*/ 479003 w 1049097"/>
                      <a:gd name="connsiteY50" fmla="*/ 548024 h 686607"/>
                      <a:gd name="connsiteX51" fmla="*/ 502753 w 1049097"/>
                      <a:gd name="connsiteY51" fmla="*/ 528232 h 686607"/>
                      <a:gd name="connsiteX52" fmla="*/ 542338 w 1049097"/>
                      <a:gd name="connsiteY52" fmla="*/ 524273 h 686607"/>
                      <a:gd name="connsiteX53" fmla="*/ 574005 w 1049097"/>
                      <a:gd name="connsiteY53" fmla="*/ 536149 h 686607"/>
                      <a:gd name="connsiteX54" fmla="*/ 605673 w 1049097"/>
                      <a:gd name="connsiteY54" fmla="*/ 559899 h 686607"/>
                      <a:gd name="connsiteX55" fmla="*/ 629423 w 1049097"/>
                      <a:gd name="connsiteY55" fmla="*/ 583650 h 686607"/>
                      <a:gd name="connsiteX56" fmla="*/ 649216 w 1049097"/>
                      <a:gd name="connsiteY56" fmla="*/ 615317 h 686607"/>
                      <a:gd name="connsiteX57" fmla="*/ 669008 w 1049097"/>
                      <a:gd name="connsiteY57" fmla="*/ 643026 h 686607"/>
                      <a:gd name="connsiteX58" fmla="*/ 696717 w 1049097"/>
                      <a:gd name="connsiteY58" fmla="*/ 662819 h 686607"/>
                      <a:gd name="connsiteX59" fmla="*/ 720468 w 1049097"/>
                      <a:gd name="connsiteY59" fmla="*/ 670736 h 686607"/>
                      <a:gd name="connsiteX60" fmla="*/ 744218 w 1049097"/>
                      <a:gd name="connsiteY60" fmla="*/ 643026 h 686607"/>
                      <a:gd name="connsiteX61" fmla="*/ 791719 w 1049097"/>
                      <a:gd name="connsiteY61" fmla="*/ 599484 h 686607"/>
                      <a:gd name="connsiteX62" fmla="*/ 835262 w 1049097"/>
                      <a:gd name="connsiteY62" fmla="*/ 567816 h 686607"/>
                      <a:gd name="connsiteX63" fmla="*/ 878805 w 1049097"/>
                      <a:gd name="connsiteY63" fmla="*/ 551982 h 686607"/>
                      <a:gd name="connsiteX64" fmla="*/ 882764 w 1049097"/>
                      <a:gd name="connsiteY64" fmla="*/ 528232 h 686607"/>
                      <a:gd name="connsiteX65" fmla="*/ 866930 w 1049097"/>
                      <a:gd name="connsiteY65" fmla="*/ 492606 h 686607"/>
                      <a:gd name="connsiteX66" fmla="*/ 831304 w 1049097"/>
                      <a:gd name="connsiteY66" fmla="*/ 441146 h 686607"/>
                      <a:gd name="connsiteX67" fmla="*/ 795678 w 1049097"/>
                      <a:gd name="connsiteY67" fmla="*/ 393645 h 686607"/>
                      <a:gd name="connsiteX68" fmla="*/ 783803 w 1049097"/>
                      <a:gd name="connsiteY68" fmla="*/ 354060 h 686607"/>
                      <a:gd name="connsiteX69" fmla="*/ 764010 w 1049097"/>
                      <a:gd name="connsiteY69" fmla="*/ 298642 h 686607"/>
                      <a:gd name="connsiteX70" fmla="*/ 787761 w 1049097"/>
                      <a:gd name="connsiteY70" fmla="*/ 239265 h 686607"/>
                      <a:gd name="connsiteX71" fmla="*/ 827345 w 1049097"/>
                      <a:gd name="connsiteY71" fmla="*/ 207598 h 686607"/>
                      <a:gd name="connsiteX72" fmla="*/ 855055 w 1049097"/>
                      <a:gd name="connsiteY72" fmla="*/ 183847 h 686607"/>
                      <a:gd name="connsiteX73" fmla="*/ 906514 w 1049097"/>
                      <a:gd name="connsiteY73" fmla="*/ 168013 h 686607"/>
                      <a:gd name="connsiteX74" fmla="*/ 954016 w 1049097"/>
                      <a:gd name="connsiteY74" fmla="*/ 156138 h 686607"/>
                      <a:gd name="connsiteX75" fmla="*/ 1001517 w 1049097"/>
                      <a:gd name="connsiteY75" fmla="*/ 144263 h 686607"/>
                      <a:gd name="connsiteX76" fmla="*/ 1049018 w 1049097"/>
                      <a:gd name="connsiteY76" fmla="*/ 100720 h 68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49097" h="686607">
                        <a:moveTo>
                          <a:pt x="1049018" y="100720"/>
                        </a:moveTo>
                        <a:cubicBezTo>
                          <a:pt x="1047039" y="83567"/>
                          <a:pt x="1006135" y="53878"/>
                          <a:pt x="989642" y="41343"/>
                        </a:cubicBezTo>
                        <a:cubicBezTo>
                          <a:pt x="973149" y="28808"/>
                          <a:pt x="962592" y="32107"/>
                          <a:pt x="950057" y="25510"/>
                        </a:cubicBezTo>
                        <a:cubicBezTo>
                          <a:pt x="937522" y="18913"/>
                          <a:pt x="926306" y="5717"/>
                          <a:pt x="914431" y="1759"/>
                        </a:cubicBezTo>
                        <a:cubicBezTo>
                          <a:pt x="902556" y="-2200"/>
                          <a:pt x="878805" y="1759"/>
                          <a:pt x="878805" y="1759"/>
                        </a:cubicBezTo>
                        <a:cubicBezTo>
                          <a:pt x="866930" y="1759"/>
                          <a:pt x="855054" y="439"/>
                          <a:pt x="843179" y="1759"/>
                        </a:cubicBezTo>
                        <a:cubicBezTo>
                          <a:pt x="831304" y="3078"/>
                          <a:pt x="819428" y="6377"/>
                          <a:pt x="807553" y="9676"/>
                        </a:cubicBezTo>
                        <a:cubicBezTo>
                          <a:pt x="795678" y="12975"/>
                          <a:pt x="771927" y="21551"/>
                          <a:pt x="771927" y="21551"/>
                        </a:cubicBezTo>
                        <a:cubicBezTo>
                          <a:pt x="762691" y="24850"/>
                          <a:pt x="762691" y="24850"/>
                          <a:pt x="752135" y="29468"/>
                        </a:cubicBezTo>
                        <a:cubicBezTo>
                          <a:pt x="741579" y="34086"/>
                          <a:pt x="721127" y="45961"/>
                          <a:pt x="708592" y="49260"/>
                        </a:cubicBezTo>
                        <a:cubicBezTo>
                          <a:pt x="696057" y="52559"/>
                          <a:pt x="690779" y="50579"/>
                          <a:pt x="676925" y="49260"/>
                        </a:cubicBezTo>
                        <a:cubicBezTo>
                          <a:pt x="663071" y="47941"/>
                          <a:pt x="638660" y="44642"/>
                          <a:pt x="625465" y="41343"/>
                        </a:cubicBezTo>
                        <a:cubicBezTo>
                          <a:pt x="612270" y="38044"/>
                          <a:pt x="608312" y="32767"/>
                          <a:pt x="597756" y="29468"/>
                        </a:cubicBezTo>
                        <a:cubicBezTo>
                          <a:pt x="587200" y="26169"/>
                          <a:pt x="574665" y="24850"/>
                          <a:pt x="562130" y="21551"/>
                        </a:cubicBezTo>
                        <a:cubicBezTo>
                          <a:pt x="549595" y="18252"/>
                          <a:pt x="535740" y="10336"/>
                          <a:pt x="522545" y="9676"/>
                        </a:cubicBezTo>
                        <a:cubicBezTo>
                          <a:pt x="509350" y="9016"/>
                          <a:pt x="495496" y="14294"/>
                          <a:pt x="482961" y="17593"/>
                        </a:cubicBezTo>
                        <a:cubicBezTo>
                          <a:pt x="470426" y="20892"/>
                          <a:pt x="459870" y="23530"/>
                          <a:pt x="447335" y="29468"/>
                        </a:cubicBezTo>
                        <a:cubicBezTo>
                          <a:pt x="434800" y="35406"/>
                          <a:pt x="407751" y="53219"/>
                          <a:pt x="407751" y="53219"/>
                        </a:cubicBezTo>
                        <a:cubicBezTo>
                          <a:pt x="394556" y="61136"/>
                          <a:pt x="378722" y="66413"/>
                          <a:pt x="368166" y="76969"/>
                        </a:cubicBezTo>
                        <a:cubicBezTo>
                          <a:pt x="357610" y="87525"/>
                          <a:pt x="349034" y="103359"/>
                          <a:pt x="344416" y="116554"/>
                        </a:cubicBezTo>
                        <a:cubicBezTo>
                          <a:pt x="339798" y="129749"/>
                          <a:pt x="341117" y="139645"/>
                          <a:pt x="340457" y="156138"/>
                        </a:cubicBezTo>
                        <a:cubicBezTo>
                          <a:pt x="339797" y="172631"/>
                          <a:pt x="341776" y="200341"/>
                          <a:pt x="340457" y="215515"/>
                        </a:cubicBezTo>
                        <a:cubicBezTo>
                          <a:pt x="339138" y="230689"/>
                          <a:pt x="332540" y="247182"/>
                          <a:pt x="332540" y="247182"/>
                        </a:cubicBezTo>
                        <a:cubicBezTo>
                          <a:pt x="329901" y="256418"/>
                          <a:pt x="330561" y="263676"/>
                          <a:pt x="324623" y="270933"/>
                        </a:cubicBezTo>
                        <a:cubicBezTo>
                          <a:pt x="318685" y="278190"/>
                          <a:pt x="306150" y="285447"/>
                          <a:pt x="296914" y="290725"/>
                        </a:cubicBezTo>
                        <a:cubicBezTo>
                          <a:pt x="287678" y="296003"/>
                          <a:pt x="277781" y="297323"/>
                          <a:pt x="269205" y="302601"/>
                        </a:cubicBezTo>
                        <a:cubicBezTo>
                          <a:pt x="260629" y="307879"/>
                          <a:pt x="245455" y="322393"/>
                          <a:pt x="245455" y="322393"/>
                        </a:cubicBezTo>
                        <a:cubicBezTo>
                          <a:pt x="237538" y="328330"/>
                          <a:pt x="221704" y="338226"/>
                          <a:pt x="221704" y="338226"/>
                        </a:cubicBezTo>
                        <a:cubicBezTo>
                          <a:pt x="214447" y="344164"/>
                          <a:pt x="209169" y="349442"/>
                          <a:pt x="201912" y="358019"/>
                        </a:cubicBezTo>
                        <a:cubicBezTo>
                          <a:pt x="194655" y="366596"/>
                          <a:pt x="186738" y="381769"/>
                          <a:pt x="178161" y="389686"/>
                        </a:cubicBezTo>
                        <a:cubicBezTo>
                          <a:pt x="169584" y="397603"/>
                          <a:pt x="160348" y="400242"/>
                          <a:pt x="150452" y="405520"/>
                        </a:cubicBezTo>
                        <a:cubicBezTo>
                          <a:pt x="140556" y="410798"/>
                          <a:pt x="128680" y="414757"/>
                          <a:pt x="118784" y="421354"/>
                        </a:cubicBezTo>
                        <a:cubicBezTo>
                          <a:pt x="108888" y="427951"/>
                          <a:pt x="101631" y="437847"/>
                          <a:pt x="91075" y="445104"/>
                        </a:cubicBezTo>
                        <a:cubicBezTo>
                          <a:pt x="80519" y="452361"/>
                          <a:pt x="55449" y="464897"/>
                          <a:pt x="55449" y="464897"/>
                        </a:cubicBezTo>
                        <a:cubicBezTo>
                          <a:pt x="46873" y="471494"/>
                          <a:pt x="46213" y="478092"/>
                          <a:pt x="39616" y="484689"/>
                        </a:cubicBezTo>
                        <a:cubicBezTo>
                          <a:pt x="33019" y="491286"/>
                          <a:pt x="22462" y="493925"/>
                          <a:pt x="15865" y="504481"/>
                        </a:cubicBezTo>
                        <a:cubicBezTo>
                          <a:pt x="9268" y="515037"/>
                          <a:pt x="-629" y="536808"/>
                          <a:pt x="31" y="548024"/>
                        </a:cubicBezTo>
                        <a:cubicBezTo>
                          <a:pt x="691" y="559240"/>
                          <a:pt x="17184" y="564518"/>
                          <a:pt x="19823" y="571775"/>
                        </a:cubicBezTo>
                        <a:cubicBezTo>
                          <a:pt x="22462" y="579032"/>
                          <a:pt x="11247" y="583650"/>
                          <a:pt x="15865" y="591567"/>
                        </a:cubicBezTo>
                        <a:cubicBezTo>
                          <a:pt x="20483" y="599484"/>
                          <a:pt x="31039" y="614658"/>
                          <a:pt x="47532" y="619276"/>
                        </a:cubicBezTo>
                        <a:cubicBezTo>
                          <a:pt x="64025" y="623894"/>
                          <a:pt x="94374" y="617297"/>
                          <a:pt x="114826" y="619276"/>
                        </a:cubicBezTo>
                        <a:cubicBezTo>
                          <a:pt x="135278" y="621255"/>
                          <a:pt x="158369" y="629172"/>
                          <a:pt x="170244" y="631151"/>
                        </a:cubicBezTo>
                        <a:cubicBezTo>
                          <a:pt x="182119" y="633130"/>
                          <a:pt x="178161" y="627193"/>
                          <a:pt x="186078" y="631151"/>
                        </a:cubicBezTo>
                        <a:cubicBezTo>
                          <a:pt x="193995" y="635110"/>
                          <a:pt x="217745" y="654902"/>
                          <a:pt x="217745" y="654902"/>
                        </a:cubicBezTo>
                        <a:cubicBezTo>
                          <a:pt x="226981" y="661500"/>
                          <a:pt x="229621" y="665458"/>
                          <a:pt x="241496" y="670736"/>
                        </a:cubicBezTo>
                        <a:cubicBezTo>
                          <a:pt x="253371" y="676014"/>
                          <a:pt x="272504" y="685909"/>
                          <a:pt x="288997" y="686569"/>
                        </a:cubicBezTo>
                        <a:cubicBezTo>
                          <a:pt x="305490" y="687229"/>
                          <a:pt x="324623" y="679312"/>
                          <a:pt x="340457" y="674694"/>
                        </a:cubicBezTo>
                        <a:cubicBezTo>
                          <a:pt x="356291" y="670076"/>
                          <a:pt x="370805" y="668096"/>
                          <a:pt x="384000" y="658860"/>
                        </a:cubicBezTo>
                        <a:cubicBezTo>
                          <a:pt x="397195" y="649624"/>
                          <a:pt x="409730" y="631811"/>
                          <a:pt x="419626" y="619276"/>
                        </a:cubicBezTo>
                        <a:cubicBezTo>
                          <a:pt x="429522" y="606741"/>
                          <a:pt x="433481" y="595525"/>
                          <a:pt x="443377" y="583650"/>
                        </a:cubicBezTo>
                        <a:cubicBezTo>
                          <a:pt x="453273" y="571775"/>
                          <a:pt x="479003" y="548024"/>
                          <a:pt x="479003" y="548024"/>
                        </a:cubicBezTo>
                        <a:cubicBezTo>
                          <a:pt x="488899" y="538788"/>
                          <a:pt x="492197" y="532190"/>
                          <a:pt x="502753" y="528232"/>
                        </a:cubicBezTo>
                        <a:cubicBezTo>
                          <a:pt x="513309" y="524274"/>
                          <a:pt x="530463" y="522954"/>
                          <a:pt x="542338" y="524273"/>
                        </a:cubicBezTo>
                        <a:cubicBezTo>
                          <a:pt x="554213" y="525593"/>
                          <a:pt x="563449" y="530211"/>
                          <a:pt x="574005" y="536149"/>
                        </a:cubicBezTo>
                        <a:cubicBezTo>
                          <a:pt x="584561" y="542087"/>
                          <a:pt x="605673" y="559899"/>
                          <a:pt x="605673" y="559899"/>
                        </a:cubicBezTo>
                        <a:cubicBezTo>
                          <a:pt x="614909" y="567816"/>
                          <a:pt x="622166" y="574414"/>
                          <a:pt x="629423" y="583650"/>
                        </a:cubicBezTo>
                        <a:cubicBezTo>
                          <a:pt x="636680" y="592886"/>
                          <a:pt x="642619" y="605421"/>
                          <a:pt x="649216" y="615317"/>
                        </a:cubicBezTo>
                        <a:cubicBezTo>
                          <a:pt x="655813" y="625213"/>
                          <a:pt x="661091" y="635109"/>
                          <a:pt x="669008" y="643026"/>
                        </a:cubicBezTo>
                        <a:cubicBezTo>
                          <a:pt x="676925" y="650943"/>
                          <a:pt x="688140" y="658201"/>
                          <a:pt x="696717" y="662819"/>
                        </a:cubicBezTo>
                        <a:cubicBezTo>
                          <a:pt x="705294" y="667437"/>
                          <a:pt x="712551" y="674035"/>
                          <a:pt x="720468" y="670736"/>
                        </a:cubicBezTo>
                        <a:cubicBezTo>
                          <a:pt x="728385" y="667437"/>
                          <a:pt x="732343" y="654901"/>
                          <a:pt x="744218" y="643026"/>
                        </a:cubicBezTo>
                        <a:cubicBezTo>
                          <a:pt x="756093" y="631151"/>
                          <a:pt x="776545" y="612019"/>
                          <a:pt x="791719" y="599484"/>
                        </a:cubicBezTo>
                        <a:cubicBezTo>
                          <a:pt x="806893" y="586949"/>
                          <a:pt x="820748" y="575733"/>
                          <a:pt x="835262" y="567816"/>
                        </a:cubicBezTo>
                        <a:cubicBezTo>
                          <a:pt x="849776" y="559899"/>
                          <a:pt x="870888" y="558579"/>
                          <a:pt x="878805" y="551982"/>
                        </a:cubicBezTo>
                        <a:cubicBezTo>
                          <a:pt x="886722" y="545385"/>
                          <a:pt x="884743" y="538128"/>
                          <a:pt x="882764" y="528232"/>
                        </a:cubicBezTo>
                        <a:cubicBezTo>
                          <a:pt x="880785" y="518336"/>
                          <a:pt x="875507" y="507120"/>
                          <a:pt x="866930" y="492606"/>
                        </a:cubicBezTo>
                        <a:cubicBezTo>
                          <a:pt x="858353" y="478092"/>
                          <a:pt x="843179" y="457640"/>
                          <a:pt x="831304" y="441146"/>
                        </a:cubicBezTo>
                        <a:cubicBezTo>
                          <a:pt x="819429" y="424653"/>
                          <a:pt x="803595" y="408159"/>
                          <a:pt x="795678" y="393645"/>
                        </a:cubicBezTo>
                        <a:cubicBezTo>
                          <a:pt x="787761" y="379131"/>
                          <a:pt x="789081" y="369894"/>
                          <a:pt x="783803" y="354060"/>
                        </a:cubicBezTo>
                        <a:cubicBezTo>
                          <a:pt x="778525" y="338226"/>
                          <a:pt x="763350" y="317774"/>
                          <a:pt x="764010" y="298642"/>
                        </a:cubicBezTo>
                        <a:cubicBezTo>
                          <a:pt x="764670" y="279510"/>
                          <a:pt x="777205" y="254439"/>
                          <a:pt x="787761" y="239265"/>
                        </a:cubicBezTo>
                        <a:cubicBezTo>
                          <a:pt x="798317" y="224091"/>
                          <a:pt x="816130" y="216834"/>
                          <a:pt x="827345" y="207598"/>
                        </a:cubicBezTo>
                        <a:cubicBezTo>
                          <a:pt x="838560" y="198362"/>
                          <a:pt x="841860" y="190445"/>
                          <a:pt x="855055" y="183847"/>
                        </a:cubicBezTo>
                        <a:cubicBezTo>
                          <a:pt x="868250" y="177250"/>
                          <a:pt x="890021" y="172631"/>
                          <a:pt x="906514" y="168013"/>
                        </a:cubicBezTo>
                        <a:cubicBezTo>
                          <a:pt x="923007" y="163395"/>
                          <a:pt x="954016" y="156138"/>
                          <a:pt x="954016" y="156138"/>
                        </a:cubicBezTo>
                        <a:cubicBezTo>
                          <a:pt x="969850" y="152180"/>
                          <a:pt x="987662" y="150201"/>
                          <a:pt x="1001517" y="144263"/>
                        </a:cubicBezTo>
                        <a:cubicBezTo>
                          <a:pt x="1015371" y="138325"/>
                          <a:pt x="1050997" y="117873"/>
                          <a:pt x="1049018" y="100720"/>
                        </a:cubicBez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Freeform 72">
                    <a:extLst>
                      <a:ext uri="{FF2B5EF4-FFF2-40B4-BE49-F238E27FC236}">
                        <a16:creationId xmlns:a16="http://schemas.microsoft.com/office/drawing/2014/main" id="{EFBA0C14-A3EC-4C41-B719-775BF2FC1F19}"/>
                      </a:ext>
                    </a:extLst>
                  </p:cNvPr>
                  <p:cNvSpPr/>
                  <p:nvPr/>
                </p:nvSpPr>
                <p:spPr>
                  <a:xfrm>
                    <a:off x="219251" y="2813456"/>
                    <a:ext cx="1049097" cy="686607"/>
                  </a:xfrm>
                  <a:custGeom>
                    <a:avLst/>
                    <a:gdLst>
                      <a:gd name="connsiteX0" fmla="*/ 1049018 w 1049097"/>
                      <a:gd name="connsiteY0" fmla="*/ 100720 h 686607"/>
                      <a:gd name="connsiteX1" fmla="*/ 989642 w 1049097"/>
                      <a:gd name="connsiteY1" fmla="*/ 41343 h 686607"/>
                      <a:gd name="connsiteX2" fmla="*/ 950057 w 1049097"/>
                      <a:gd name="connsiteY2" fmla="*/ 25510 h 686607"/>
                      <a:gd name="connsiteX3" fmla="*/ 914431 w 1049097"/>
                      <a:gd name="connsiteY3" fmla="*/ 1759 h 686607"/>
                      <a:gd name="connsiteX4" fmla="*/ 878805 w 1049097"/>
                      <a:gd name="connsiteY4" fmla="*/ 1759 h 686607"/>
                      <a:gd name="connsiteX5" fmla="*/ 843179 w 1049097"/>
                      <a:gd name="connsiteY5" fmla="*/ 1759 h 686607"/>
                      <a:gd name="connsiteX6" fmla="*/ 807553 w 1049097"/>
                      <a:gd name="connsiteY6" fmla="*/ 9676 h 686607"/>
                      <a:gd name="connsiteX7" fmla="*/ 771927 w 1049097"/>
                      <a:gd name="connsiteY7" fmla="*/ 21551 h 686607"/>
                      <a:gd name="connsiteX8" fmla="*/ 752135 w 1049097"/>
                      <a:gd name="connsiteY8" fmla="*/ 29468 h 686607"/>
                      <a:gd name="connsiteX9" fmla="*/ 708592 w 1049097"/>
                      <a:gd name="connsiteY9" fmla="*/ 49260 h 686607"/>
                      <a:gd name="connsiteX10" fmla="*/ 676925 w 1049097"/>
                      <a:gd name="connsiteY10" fmla="*/ 49260 h 686607"/>
                      <a:gd name="connsiteX11" fmla="*/ 625465 w 1049097"/>
                      <a:gd name="connsiteY11" fmla="*/ 41343 h 686607"/>
                      <a:gd name="connsiteX12" fmla="*/ 597756 w 1049097"/>
                      <a:gd name="connsiteY12" fmla="*/ 29468 h 686607"/>
                      <a:gd name="connsiteX13" fmla="*/ 562130 w 1049097"/>
                      <a:gd name="connsiteY13" fmla="*/ 21551 h 686607"/>
                      <a:gd name="connsiteX14" fmla="*/ 522545 w 1049097"/>
                      <a:gd name="connsiteY14" fmla="*/ 9676 h 686607"/>
                      <a:gd name="connsiteX15" fmla="*/ 482961 w 1049097"/>
                      <a:gd name="connsiteY15" fmla="*/ 17593 h 686607"/>
                      <a:gd name="connsiteX16" fmla="*/ 447335 w 1049097"/>
                      <a:gd name="connsiteY16" fmla="*/ 29468 h 686607"/>
                      <a:gd name="connsiteX17" fmla="*/ 407751 w 1049097"/>
                      <a:gd name="connsiteY17" fmla="*/ 53219 h 686607"/>
                      <a:gd name="connsiteX18" fmla="*/ 368166 w 1049097"/>
                      <a:gd name="connsiteY18" fmla="*/ 76969 h 686607"/>
                      <a:gd name="connsiteX19" fmla="*/ 344416 w 1049097"/>
                      <a:gd name="connsiteY19" fmla="*/ 116554 h 686607"/>
                      <a:gd name="connsiteX20" fmla="*/ 340457 w 1049097"/>
                      <a:gd name="connsiteY20" fmla="*/ 156138 h 686607"/>
                      <a:gd name="connsiteX21" fmla="*/ 340457 w 1049097"/>
                      <a:gd name="connsiteY21" fmla="*/ 215515 h 686607"/>
                      <a:gd name="connsiteX22" fmla="*/ 332540 w 1049097"/>
                      <a:gd name="connsiteY22" fmla="*/ 247182 h 686607"/>
                      <a:gd name="connsiteX23" fmla="*/ 324623 w 1049097"/>
                      <a:gd name="connsiteY23" fmla="*/ 270933 h 686607"/>
                      <a:gd name="connsiteX24" fmla="*/ 296914 w 1049097"/>
                      <a:gd name="connsiteY24" fmla="*/ 290725 h 686607"/>
                      <a:gd name="connsiteX25" fmla="*/ 269205 w 1049097"/>
                      <a:gd name="connsiteY25" fmla="*/ 302601 h 686607"/>
                      <a:gd name="connsiteX26" fmla="*/ 245455 w 1049097"/>
                      <a:gd name="connsiteY26" fmla="*/ 322393 h 686607"/>
                      <a:gd name="connsiteX27" fmla="*/ 221704 w 1049097"/>
                      <a:gd name="connsiteY27" fmla="*/ 338226 h 686607"/>
                      <a:gd name="connsiteX28" fmla="*/ 201912 w 1049097"/>
                      <a:gd name="connsiteY28" fmla="*/ 358019 h 686607"/>
                      <a:gd name="connsiteX29" fmla="*/ 178161 w 1049097"/>
                      <a:gd name="connsiteY29" fmla="*/ 389686 h 686607"/>
                      <a:gd name="connsiteX30" fmla="*/ 150452 w 1049097"/>
                      <a:gd name="connsiteY30" fmla="*/ 405520 h 686607"/>
                      <a:gd name="connsiteX31" fmla="*/ 118784 w 1049097"/>
                      <a:gd name="connsiteY31" fmla="*/ 421354 h 686607"/>
                      <a:gd name="connsiteX32" fmla="*/ 91075 w 1049097"/>
                      <a:gd name="connsiteY32" fmla="*/ 445104 h 686607"/>
                      <a:gd name="connsiteX33" fmla="*/ 55449 w 1049097"/>
                      <a:gd name="connsiteY33" fmla="*/ 464897 h 686607"/>
                      <a:gd name="connsiteX34" fmla="*/ 39616 w 1049097"/>
                      <a:gd name="connsiteY34" fmla="*/ 484689 h 686607"/>
                      <a:gd name="connsiteX35" fmla="*/ 15865 w 1049097"/>
                      <a:gd name="connsiteY35" fmla="*/ 504481 h 686607"/>
                      <a:gd name="connsiteX36" fmla="*/ 31 w 1049097"/>
                      <a:gd name="connsiteY36" fmla="*/ 548024 h 686607"/>
                      <a:gd name="connsiteX37" fmla="*/ 19823 w 1049097"/>
                      <a:gd name="connsiteY37" fmla="*/ 571775 h 686607"/>
                      <a:gd name="connsiteX38" fmla="*/ 15865 w 1049097"/>
                      <a:gd name="connsiteY38" fmla="*/ 591567 h 686607"/>
                      <a:gd name="connsiteX39" fmla="*/ 47532 w 1049097"/>
                      <a:gd name="connsiteY39" fmla="*/ 619276 h 686607"/>
                      <a:gd name="connsiteX40" fmla="*/ 114826 w 1049097"/>
                      <a:gd name="connsiteY40" fmla="*/ 619276 h 686607"/>
                      <a:gd name="connsiteX41" fmla="*/ 170244 w 1049097"/>
                      <a:gd name="connsiteY41" fmla="*/ 631151 h 686607"/>
                      <a:gd name="connsiteX42" fmla="*/ 186078 w 1049097"/>
                      <a:gd name="connsiteY42" fmla="*/ 631151 h 686607"/>
                      <a:gd name="connsiteX43" fmla="*/ 217745 w 1049097"/>
                      <a:gd name="connsiteY43" fmla="*/ 654902 h 686607"/>
                      <a:gd name="connsiteX44" fmla="*/ 241496 w 1049097"/>
                      <a:gd name="connsiteY44" fmla="*/ 670736 h 686607"/>
                      <a:gd name="connsiteX45" fmla="*/ 288997 w 1049097"/>
                      <a:gd name="connsiteY45" fmla="*/ 686569 h 686607"/>
                      <a:gd name="connsiteX46" fmla="*/ 340457 w 1049097"/>
                      <a:gd name="connsiteY46" fmla="*/ 674694 h 686607"/>
                      <a:gd name="connsiteX47" fmla="*/ 384000 w 1049097"/>
                      <a:gd name="connsiteY47" fmla="*/ 658860 h 686607"/>
                      <a:gd name="connsiteX48" fmla="*/ 419626 w 1049097"/>
                      <a:gd name="connsiteY48" fmla="*/ 619276 h 686607"/>
                      <a:gd name="connsiteX49" fmla="*/ 443377 w 1049097"/>
                      <a:gd name="connsiteY49" fmla="*/ 583650 h 686607"/>
                      <a:gd name="connsiteX50" fmla="*/ 479003 w 1049097"/>
                      <a:gd name="connsiteY50" fmla="*/ 548024 h 686607"/>
                      <a:gd name="connsiteX51" fmla="*/ 502753 w 1049097"/>
                      <a:gd name="connsiteY51" fmla="*/ 528232 h 686607"/>
                      <a:gd name="connsiteX52" fmla="*/ 542338 w 1049097"/>
                      <a:gd name="connsiteY52" fmla="*/ 524273 h 686607"/>
                      <a:gd name="connsiteX53" fmla="*/ 574005 w 1049097"/>
                      <a:gd name="connsiteY53" fmla="*/ 536149 h 686607"/>
                      <a:gd name="connsiteX54" fmla="*/ 605673 w 1049097"/>
                      <a:gd name="connsiteY54" fmla="*/ 559899 h 686607"/>
                      <a:gd name="connsiteX55" fmla="*/ 629423 w 1049097"/>
                      <a:gd name="connsiteY55" fmla="*/ 583650 h 686607"/>
                      <a:gd name="connsiteX56" fmla="*/ 649216 w 1049097"/>
                      <a:gd name="connsiteY56" fmla="*/ 615317 h 686607"/>
                      <a:gd name="connsiteX57" fmla="*/ 669008 w 1049097"/>
                      <a:gd name="connsiteY57" fmla="*/ 643026 h 686607"/>
                      <a:gd name="connsiteX58" fmla="*/ 696717 w 1049097"/>
                      <a:gd name="connsiteY58" fmla="*/ 662819 h 686607"/>
                      <a:gd name="connsiteX59" fmla="*/ 720468 w 1049097"/>
                      <a:gd name="connsiteY59" fmla="*/ 670736 h 686607"/>
                      <a:gd name="connsiteX60" fmla="*/ 744218 w 1049097"/>
                      <a:gd name="connsiteY60" fmla="*/ 643026 h 686607"/>
                      <a:gd name="connsiteX61" fmla="*/ 791719 w 1049097"/>
                      <a:gd name="connsiteY61" fmla="*/ 599484 h 686607"/>
                      <a:gd name="connsiteX62" fmla="*/ 835262 w 1049097"/>
                      <a:gd name="connsiteY62" fmla="*/ 567816 h 686607"/>
                      <a:gd name="connsiteX63" fmla="*/ 878805 w 1049097"/>
                      <a:gd name="connsiteY63" fmla="*/ 551982 h 686607"/>
                      <a:gd name="connsiteX64" fmla="*/ 882764 w 1049097"/>
                      <a:gd name="connsiteY64" fmla="*/ 528232 h 686607"/>
                      <a:gd name="connsiteX65" fmla="*/ 866930 w 1049097"/>
                      <a:gd name="connsiteY65" fmla="*/ 492606 h 686607"/>
                      <a:gd name="connsiteX66" fmla="*/ 831304 w 1049097"/>
                      <a:gd name="connsiteY66" fmla="*/ 441146 h 686607"/>
                      <a:gd name="connsiteX67" fmla="*/ 795678 w 1049097"/>
                      <a:gd name="connsiteY67" fmla="*/ 393645 h 686607"/>
                      <a:gd name="connsiteX68" fmla="*/ 783803 w 1049097"/>
                      <a:gd name="connsiteY68" fmla="*/ 354060 h 686607"/>
                      <a:gd name="connsiteX69" fmla="*/ 764010 w 1049097"/>
                      <a:gd name="connsiteY69" fmla="*/ 298642 h 686607"/>
                      <a:gd name="connsiteX70" fmla="*/ 787761 w 1049097"/>
                      <a:gd name="connsiteY70" fmla="*/ 239265 h 686607"/>
                      <a:gd name="connsiteX71" fmla="*/ 827345 w 1049097"/>
                      <a:gd name="connsiteY71" fmla="*/ 207598 h 686607"/>
                      <a:gd name="connsiteX72" fmla="*/ 855055 w 1049097"/>
                      <a:gd name="connsiteY72" fmla="*/ 183847 h 686607"/>
                      <a:gd name="connsiteX73" fmla="*/ 906514 w 1049097"/>
                      <a:gd name="connsiteY73" fmla="*/ 168013 h 686607"/>
                      <a:gd name="connsiteX74" fmla="*/ 954016 w 1049097"/>
                      <a:gd name="connsiteY74" fmla="*/ 156138 h 686607"/>
                      <a:gd name="connsiteX75" fmla="*/ 1001517 w 1049097"/>
                      <a:gd name="connsiteY75" fmla="*/ 144263 h 686607"/>
                      <a:gd name="connsiteX76" fmla="*/ 1049018 w 1049097"/>
                      <a:gd name="connsiteY76" fmla="*/ 100720 h 68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49097" h="686607">
                        <a:moveTo>
                          <a:pt x="1049018" y="100720"/>
                        </a:moveTo>
                        <a:cubicBezTo>
                          <a:pt x="1047039" y="83567"/>
                          <a:pt x="1006135" y="53878"/>
                          <a:pt x="989642" y="41343"/>
                        </a:cubicBezTo>
                        <a:cubicBezTo>
                          <a:pt x="973149" y="28808"/>
                          <a:pt x="962592" y="32107"/>
                          <a:pt x="950057" y="25510"/>
                        </a:cubicBezTo>
                        <a:cubicBezTo>
                          <a:pt x="937522" y="18913"/>
                          <a:pt x="926306" y="5717"/>
                          <a:pt x="914431" y="1759"/>
                        </a:cubicBezTo>
                        <a:cubicBezTo>
                          <a:pt x="902556" y="-2200"/>
                          <a:pt x="878805" y="1759"/>
                          <a:pt x="878805" y="1759"/>
                        </a:cubicBezTo>
                        <a:cubicBezTo>
                          <a:pt x="866930" y="1759"/>
                          <a:pt x="855054" y="439"/>
                          <a:pt x="843179" y="1759"/>
                        </a:cubicBezTo>
                        <a:cubicBezTo>
                          <a:pt x="831304" y="3078"/>
                          <a:pt x="819428" y="6377"/>
                          <a:pt x="807553" y="9676"/>
                        </a:cubicBezTo>
                        <a:cubicBezTo>
                          <a:pt x="795678" y="12975"/>
                          <a:pt x="771927" y="21551"/>
                          <a:pt x="771927" y="21551"/>
                        </a:cubicBezTo>
                        <a:cubicBezTo>
                          <a:pt x="762691" y="24850"/>
                          <a:pt x="762691" y="24850"/>
                          <a:pt x="752135" y="29468"/>
                        </a:cubicBezTo>
                        <a:cubicBezTo>
                          <a:pt x="741579" y="34086"/>
                          <a:pt x="721127" y="45961"/>
                          <a:pt x="708592" y="49260"/>
                        </a:cubicBezTo>
                        <a:cubicBezTo>
                          <a:pt x="696057" y="52559"/>
                          <a:pt x="690779" y="50579"/>
                          <a:pt x="676925" y="49260"/>
                        </a:cubicBezTo>
                        <a:cubicBezTo>
                          <a:pt x="663071" y="47941"/>
                          <a:pt x="638660" y="44642"/>
                          <a:pt x="625465" y="41343"/>
                        </a:cubicBezTo>
                        <a:cubicBezTo>
                          <a:pt x="612270" y="38044"/>
                          <a:pt x="608312" y="32767"/>
                          <a:pt x="597756" y="29468"/>
                        </a:cubicBezTo>
                        <a:cubicBezTo>
                          <a:pt x="587200" y="26169"/>
                          <a:pt x="574665" y="24850"/>
                          <a:pt x="562130" y="21551"/>
                        </a:cubicBezTo>
                        <a:cubicBezTo>
                          <a:pt x="549595" y="18252"/>
                          <a:pt x="535740" y="10336"/>
                          <a:pt x="522545" y="9676"/>
                        </a:cubicBezTo>
                        <a:cubicBezTo>
                          <a:pt x="509350" y="9016"/>
                          <a:pt x="495496" y="14294"/>
                          <a:pt x="482961" y="17593"/>
                        </a:cubicBezTo>
                        <a:cubicBezTo>
                          <a:pt x="470426" y="20892"/>
                          <a:pt x="459870" y="23530"/>
                          <a:pt x="447335" y="29468"/>
                        </a:cubicBezTo>
                        <a:cubicBezTo>
                          <a:pt x="434800" y="35406"/>
                          <a:pt x="407751" y="53219"/>
                          <a:pt x="407751" y="53219"/>
                        </a:cubicBezTo>
                        <a:cubicBezTo>
                          <a:pt x="394556" y="61136"/>
                          <a:pt x="378722" y="66413"/>
                          <a:pt x="368166" y="76969"/>
                        </a:cubicBezTo>
                        <a:cubicBezTo>
                          <a:pt x="357610" y="87525"/>
                          <a:pt x="349034" y="103359"/>
                          <a:pt x="344416" y="116554"/>
                        </a:cubicBezTo>
                        <a:cubicBezTo>
                          <a:pt x="339798" y="129749"/>
                          <a:pt x="341117" y="139645"/>
                          <a:pt x="340457" y="156138"/>
                        </a:cubicBezTo>
                        <a:cubicBezTo>
                          <a:pt x="339797" y="172631"/>
                          <a:pt x="341776" y="200341"/>
                          <a:pt x="340457" y="215515"/>
                        </a:cubicBezTo>
                        <a:cubicBezTo>
                          <a:pt x="339138" y="230689"/>
                          <a:pt x="332540" y="247182"/>
                          <a:pt x="332540" y="247182"/>
                        </a:cubicBezTo>
                        <a:cubicBezTo>
                          <a:pt x="329901" y="256418"/>
                          <a:pt x="330561" y="263676"/>
                          <a:pt x="324623" y="270933"/>
                        </a:cubicBezTo>
                        <a:cubicBezTo>
                          <a:pt x="318685" y="278190"/>
                          <a:pt x="306150" y="285447"/>
                          <a:pt x="296914" y="290725"/>
                        </a:cubicBezTo>
                        <a:cubicBezTo>
                          <a:pt x="287678" y="296003"/>
                          <a:pt x="277781" y="297323"/>
                          <a:pt x="269205" y="302601"/>
                        </a:cubicBezTo>
                        <a:cubicBezTo>
                          <a:pt x="260629" y="307879"/>
                          <a:pt x="245455" y="322393"/>
                          <a:pt x="245455" y="322393"/>
                        </a:cubicBezTo>
                        <a:cubicBezTo>
                          <a:pt x="237538" y="328330"/>
                          <a:pt x="221704" y="338226"/>
                          <a:pt x="221704" y="338226"/>
                        </a:cubicBezTo>
                        <a:cubicBezTo>
                          <a:pt x="214447" y="344164"/>
                          <a:pt x="209169" y="349442"/>
                          <a:pt x="201912" y="358019"/>
                        </a:cubicBezTo>
                        <a:cubicBezTo>
                          <a:pt x="194655" y="366596"/>
                          <a:pt x="186738" y="381769"/>
                          <a:pt x="178161" y="389686"/>
                        </a:cubicBezTo>
                        <a:cubicBezTo>
                          <a:pt x="169584" y="397603"/>
                          <a:pt x="160348" y="400242"/>
                          <a:pt x="150452" y="405520"/>
                        </a:cubicBezTo>
                        <a:cubicBezTo>
                          <a:pt x="140556" y="410798"/>
                          <a:pt x="128680" y="414757"/>
                          <a:pt x="118784" y="421354"/>
                        </a:cubicBezTo>
                        <a:cubicBezTo>
                          <a:pt x="108888" y="427951"/>
                          <a:pt x="101631" y="437847"/>
                          <a:pt x="91075" y="445104"/>
                        </a:cubicBezTo>
                        <a:cubicBezTo>
                          <a:pt x="80519" y="452361"/>
                          <a:pt x="55449" y="464897"/>
                          <a:pt x="55449" y="464897"/>
                        </a:cubicBezTo>
                        <a:cubicBezTo>
                          <a:pt x="46873" y="471494"/>
                          <a:pt x="46213" y="478092"/>
                          <a:pt x="39616" y="484689"/>
                        </a:cubicBezTo>
                        <a:cubicBezTo>
                          <a:pt x="33019" y="491286"/>
                          <a:pt x="22462" y="493925"/>
                          <a:pt x="15865" y="504481"/>
                        </a:cubicBezTo>
                        <a:cubicBezTo>
                          <a:pt x="9268" y="515037"/>
                          <a:pt x="-629" y="536808"/>
                          <a:pt x="31" y="548024"/>
                        </a:cubicBezTo>
                        <a:cubicBezTo>
                          <a:pt x="691" y="559240"/>
                          <a:pt x="17184" y="564518"/>
                          <a:pt x="19823" y="571775"/>
                        </a:cubicBezTo>
                        <a:cubicBezTo>
                          <a:pt x="22462" y="579032"/>
                          <a:pt x="11247" y="583650"/>
                          <a:pt x="15865" y="591567"/>
                        </a:cubicBezTo>
                        <a:cubicBezTo>
                          <a:pt x="20483" y="599484"/>
                          <a:pt x="31039" y="614658"/>
                          <a:pt x="47532" y="619276"/>
                        </a:cubicBezTo>
                        <a:cubicBezTo>
                          <a:pt x="64025" y="623894"/>
                          <a:pt x="94374" y="617297"/>
                          <a:pt x="114826" y="619276"/>
                        </a:cubicBezTo>
                        <a:cubicBezTo>
                          <a:pt x="135278" y="621255"/>
                          <a:pt x="158369" y="629172"/>
                          <a:pt x="170244" y="631151"/>
                        </a:cubicBezTo>
                        <a:cubicBezTo>
                          <a:pt x="182119" y="633130"/>
                          <a:pt x="178161" y="627193"/>
                          <a:pt x="186078" y="631151"/>
                        </a:cubicBezTo>
                        <a:cubicBezTo>
                          <a:pt x="193995" y="635110"/>
                          <a:pt x="217745" y="654902"/>
                          <a:pt x="217745" y="654902"/>
                        </a:cubicBezTo>
                        <a:cubicBezTo>
                          <a:pt x="226981" y="661500"/>
                          <a:pt x="229621" y="665458"/>
                          <a:pt x="241496" y="670736"/>
                        </a:cubicBezTo>
                        <a:cubicBezTo>
                          <a:pt x="253371" y="676014"/>
                          <a:pt x="272504" y="685909"/>
                          <a:pt x="288997" y="686569"/>
                        </a:cubicBezTo>
                        <a:cubicBezTo>
                          <a:pt x="305490" y="687229"/>
                          <a:pt x="324623" y="679312"/>
                          <a:pt x="340457" y="674694"/>
                        </a:cubicBezTo>
                        <a:cubicBezTo>
                          <a:pt x="356291" y="670076"/>
                          <a:pt x="370805" y="668096"/>
                          <a:pt x="384000" y="658860"/>
                        </a:cubicBezTo>
                        <a:cubicBezTo>
                          <a:pt x="397195" y="649624"/>
                          <a:pt x="409730" y="631811"/>
                          <a:pt x="419626" y="619276"/>
                        </a:cubicBezTo>
                        <a:cubicBezTo>
                          <a:pt x="429522" y="606741"/>
                          <a:pt x="433481" y="595525"/>
                          <a:pt x="443377" y="583650"/>
                        </a:cubicBezTo>
                        <a:cubicBezTo>
                          <a:pt x="453273" y="571775"/>
                          <a:pt x="479003" y="548024"/>
                          <a:pt x="479003" y="548024"/>
                        </a:cubicBezTo>
                        <a:cubicBezTo>
                          <a:pt x="488899" y="538788"/>
                          <a:pt x="492197" y="532190"/>
                          <a:pt x="502753" y="528232"/>
                        </a:cubicBezTo>
                        <a:cubicBezTo>
                          <a:pt x="513309" y="524274"/>
                          <a:pt x="530463" y="522954"/>
                          <a:pt x="542338" y="524273"/>
                        </a:cubicBezTo>
                        <a:cubicBezTo>
                          <a:pt x="554213" y="525593"/>
                          <a:pt x="563449" y="530211"/>
                          <a:pt x="574005" y="536149"/>
                        </a:cubicBezTo>
                        <a:cubicBezTo>
                          <a:pt x="584561" y="542087"/>
                          <a:pt x="605673" y="559899"/>
                          <a:pt x="605673" y="559899"/>
                        </a:cubicBezTo>
                        <a:cubicBezTo>
                          <a:pt x="614909" y="567816"/>
                          <a:pt x="622166" y="574414"/>
                          <a:pt x="629423" y="583650"/>
                        </a:cubicBezTo>
                        <a:cubicBezTo>
                          <a:pt x="636680" y="592886"/>
                          <a:pt x="642619" y="605421"/>
                          <a:pt x="649216" y="615317"/>
                        </a:cubicBezTo>
                        <a:cubicBezTo>
                          <a:pt x="655813" y="625213"/>
                          <a:pt x="661091" y="635109"/>
                          <a:pt x="669008" y="643026"/>
                        </a:cubicBezTo>
                        <a:cubicBezTo>
                          <a:pt x="676925" y="650943"/>
                          <a:pt x="688140" y="658201"/>
                          <a:pt x="696717" y="662819"/>
                        </a:cubicBezTo>
                        <a:cubicBezTo>
                          <a:pt x="705294" y="667437"/>
                          <a:pt x="712551" y="674035"/>
                          <a:pt x="720468" y="670736"/>
                        </a:cubicBezTo>
                        <a:cubicBezTo>
                          <a:pt x="728385" y="667437"/>
                          <a:pt x="732343" y="654901"/>
                          <a:pt x="744218" y="643026"/>
                        </a:cubicBezTo>
                        <a:cubicBezTo>
                          <a:pt x="756093" y="631151"/>
                          <a:pt x="776545" y="612019"/>
                          <a:pt x="791719" y="599484"/>
                        </a:cubicBezTo>
                        <a:cubicBezTo>
                          <a:pt x="806893" y="586949"/>
                          <a:pt x="820748" y="575733"/>
                          <a:pt x="835262" y="567816"/>
                        </a:cubicBezTo>
                        <a:cubicBezTo>
                          <a:pt x="849776" y="559899"/>
                          <a:pt x="870888" y="558579"/>
                          <a:pt x="878805" y="551982"/>
                        </a:cubicBezTo>
                        <a:cubicBezTo>
                          <a:pt x="886722" y="545385"/>
                          <a:pt x="884743" y="538128"/>
                          <a:pt x="882764" y="528232"/>
                        </a:cubicBezTo>
                        <a:cubicBezTo>
                          <a:pt x="880785" y="518336"/>
                          <a:pt x="875507" y="507120"/>
                          <a:pt x="866930" y="492606"/>
                        </a:cubicBezTo>
                        <a:cubicBezTo>
                          <a:pt x="858353" y="478092"/>
                          <a:pt x="843179" y="457640"/>
                          <a:pt x="831304" y="441146"/>
                        </a:cubicBezTo>
                        <a:cubicBezTo>
                          <a:pt x="819429" y="424653"/>
                          <a:pt x="803595" y="408159"/>
                          <a:pt x="795678" y="393645"/>
                        </a:cubicBezTo>
                        <a:cubicBezTo>
                          <a:pt x="787761" y="379131"/>
                          <a:pt x="789081" y="369894"/>
                          <a:pt x="783803" y="354060"/>
                        </a:cubicBezTo>
                        <a:cubicBezTo>
                          <a:pt x="778525" y="338226"/>
                          <a:pt x="763350" y="317774"/>
                          <a:pt x="764010" y="298642"/>
                        </a:cubicBezTo>
                        <a:cubicBezTo>
                          <a:pt x="764670" y="279510"/>
                          <a:pt x="777205" y="254439"/>
                          <a:pt x="787761" y="239265"/>
                        </a:cubicBezTo>
                        <a:cubicBezTo>
                          <a:pt x="798317" y="224091"/>
                          <a:pt x="816130" y="216834"/>
                          <a:pt x="827345" y="207598"/>
                        </a:cubicBezTo>
                        <a:cubicBezTo>
                          <a:pt x="838560" y="198362"/>
                          <a:pt x="841860" y="190445"/>
                          <a:pt x="855055" y="183847"/>
                        </a:cubicBezTo>
                        <a:cubicBezTo>
                          <a:pt x="868250" y="177250"/>
                          <a:pt x="890021" y="172631"/>
                          <a:pt x="906514" y="168013"/>
                        </a:cubicBezTo>
                        <a:cubicBezTo>
                          <a:pt x="923007" y="163395"/>
                          <a:pt x="954016" y="156138"/>
                          <a:pt x="954016" y="156138"/>
                        </a:cubicBezTo>
                        <a:cubicBezTo>
                          <a:pt x="969850" y="152180"/>
                          <a:pt x="987662" y="150201"/>
                          <a:pt x="1001517" y="144263"/>
                        </a:cubicBezTo>
                        <a:cubicBezTo>
                          <a:pt x="1015371" y="138325"/>
                          <a:pt x="1050997" y="117873"/>
                          <a:pt x="1049018" y="100720"/>
                        </a:cubicBez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Freeform 8">
                    <a:extLst>
                      <a:ext uri="{FF2B5EF4-FFF2-40B4-BE49-F238E27FC236}">
                        <a16:creationId xmlns:a16="http://schemas.microsoft.com/office/drawing/2014/main" id="{74D02DCE-43EB-3549-A35B-6D4FD7164961}"/>
                      </a:ext>
                    </a:extLst>
                  </p:cNvPr>
                  <p:cNvSpPr/>
                  <p:nvPr/>
                </p:nvSpPr>
                <p:spPr>
                  <a:xfrm>
                    <a:off x="2243959" y="1092497"/>
                    <a:ext cx="1001717" cy="796058"/>
                  </a:xfrm>
                  <a:custGeom>
                    <a:avLst/>
                    <a:gdLst>
                      <a:gd name="connsiteX0" fmla="*/ 1001691 w 1001717"/>
                      <a:gd name="connsiteY0" fmla="*/ 111787 h 796058"/>
                      <a:gd name="connsiteX1" fmla="*/ 942218 w 1001717"/>
                      <a:gd name="connsiteY1" fmla="*/ 85768 h 796058"/>
                      <a:gd name="connsiteX2" fmla="*/ 901330 w 1001717"/>
                      <a:gd name="connsiteY2" fmla="*/ 78334 h 796058"/>
                      <a:gd name="connsiteX3" fmla="*/ 860442 w 1001717"/>
                      <a:gd name="connsiteY3" fmla="*/ 56031 h 796058"/>
                      <a:gd name="connsiteX4" fmla="*/ 815837 w 1001717"/>
                      <a:gd name="connsiteY4" fmla="*/ 44880 h 796058"/>
                      <a:gd name="connsiteX5" fmla="*/ 774950 w 1001717"/>
                      <a:gd name="connsiteY5" fmla="*/ 22578 h 796058"/>
                      <a:gd name="connsiteX6" fmla="*/ 730345 w 1001717"/>
                      <a:gd name="connsiteY6" fmla="*/ 11427 h 796058"/>
                      <a:gd name="connsiteX7" fmla="*/ 689457 w 1001717"/>
                      <a:gd name="connsiteY7" fmla="*/ 3992 h 796058"/>
                      <a:gd name="connsiteX8" fmla="*/ 644852 w 1001717"/>
                      <a:gd name="connsiteY8" fmla="*/ 275 h 796058"/>
                      <a:gd name="connsiteX9" fmla="*/ 600247 w 1001717"/>
                      <a:gd name="connsiteY9" fmla="*/ 275 h 796058"/>
                      <a:gd name="connsiteX10" fmla="*/ 570511 w 1001717"/>
                      <a:gd name="connsiteY10" fmla="*/ 275 h 796058"/>
                      <a:gd name="connsiteX11" fmla="*/ 522189 w 1001717"/>
                      <a:gd name="connsiteY11" fmla="*/ 3992 h 796058"/>
                      <a:gd name="connsiteX12" fmla="*/ 492452 w 1001717"/>
                      <a:gd name="connsiteY12" fmla="*/ 11427 h 796058"/>
                      <a:gd name="connsiteX13" fmla="*/ 462715 w 1001717"/>
                      <a:gd name="connsiteY13" fmla="*/ 18861 h 796058"/>
                      <a:gd name="connsiteX14" fmla="*/ 447847 w 1001717"/>
                      <a:gd name="connsiteY14" fmla="*/ 33729 h 796058"/>
                      <a:gd name="connsiteX15" fmla="*/ 444130 w 1001717"/>
                      <a:gd name="connsiteY15" fmla="*/ 59748 h 796058"/>
                      <a:gd name="connsiteX16" fmla="*/ 444130 w 1001717"/>
                      <a:gd name="connsiteY16" fmla="*/ 93202 h 796058"/>
                      <a:gd name="connsiteX17" fmla="*/ 440413 w 1001717"/>
                      <a:gd name="connsiteY17" fmla="*/ 134090 h 796058"/>
                      <a:gd name="connsiteX18" fmla="*/ 432979 w 1001717"/>
                      <a:gd name="connsiteY18" fmla="*/ 174978 h 796058"/>
                      <a:gd name="connsiteX19" fmla="*/ 425545 w 1001717"/>
                      <a:gd name="connsiteY19" fmla="*/ 208431 h 796058"/>
                      <a:gd name="connsiteX20" fmla="*/ 399525 w 1001717"/>
                      <a:gd name="connsiteY20" fmla="*/ 227017 h 796058"/>
                      <a:gd name="connsiteX21" fmla="*/ 380940 w 1001717"/>
                      <a:gd name="connsiteY21" fmla="*/ 249319 h 796058"/>
                      <a:gd name="connsiteX22" fmla="*/ 351203 w 1001717"/>
                      <a:gd name="connsiteY22" fmla="*/ 282773 h 796058"/>
                      <a:gd name="connsiteX23" fmla="*/ 314032 w 1001717"/>
                      <a:gd name="connsiteY23" fmla="*/ 290207 h 796058"/>
                      <a:gd name="connsiteX24" fmla="*/ 273145 w 1001717"/>
                      <a:gd name="connsiteY24" fmla="*/ 305075 h 796058"/>
                      <a:gd name="connsiteX25" fmla="*/ 228540 w 1001717"/>
                      <a:gd name="connsiteY25" fmla="*/ 301358 h 796058"/>
                      <a:gd name="connsiteX26" fmla="*/ 176501 w 1001717"/>
                      <a:gd name="connsiteY26" fmla="*/ 305075 h 796058"/>
                      <a:gd name="connsiteX27" fmla="*/ 120745 w 1001717"/>
                      <a:gd name="connsiteY27" fmla="*/ 316227 h 796058"/>
                      <a:gd name="connsiteX28" fmla="*/ 91008 w 1001717"/>
                      <a:gd name="connsiteY28" fmla="*/ 327378 h 796058"/>
                      <a:gd name="connsiteX29" fmla="*/ 72423 w 1001717"/>
                      <a:gd name="connsiteY29" fmla="*/ 353397 h 796058"/>
                      <a:gd name="connsiteX30" fmla="*/ 68706 w 1001717"/>
                      <a:gd name="connsiteY30" fmla="*/ 401719 h 796058"/>
                      <a:gd name="connsiteX31" fmla="*/ 76140 w 1001717"/>
                      <a:gd name="connsiteY31" fmla="*/ 453758 h 796058"/>
                      <a:gd name="connsiteX32" fmla="*/ 76140 w 1001717"/>
                      <a:gd name="connsiteY32" fmla="*/ 502080 h 796058"/>
                      <a:gd name="connsiteX33" fmla="*/ 53837 w 1001717"/>
                      <a:gd name="connsiteY33" fmla="*/ 528100 h 796058"/>
                      <a:gd name="connsiteX34" fmla="*/ 38969 w 1001717"/>
                      <a:gd name="connsiteY34" fmla="*/ 550402 h 796058"/>
                      <a:gd name="connsiteX35" fmla="*/ 24101 w 1001717"/>
                      <a:gd name="connsiteY35" fmla="*/ 583856 h 796058"/>
                      <a:gd name="connsiteX36" fmla="*/ 1798 w 1001717"/>
                      <a:gd name="connsiteY36" fmla="*/ 624744 h 796058"/>
                      <a:gd name="connsiteX37" fmla="*/ 1798 w 1001717"/>
                      <a:gd name="connsiteY37" fmla="*/ 661914 h 796058"/>
                      <a:gd name="connsiteX38" fmla="*/ 5515 w 1001717"/>
                      <a:gd name="connsiteY38" fmla="*/ 695368 h 796058"/>
                      <a:gd name="connsiteX39" fmla="*/ 16667 w 1001717"/>
                      <a:gd name="connsiteY39" fmla="*/ 725105 h 796058"/>
                      <a:gd name="connsiteX40" fmla="*/ 42686 w 1001717"/>
                      <a:gd name="connsiteY40" fmla="*/ 743690 h 796058"/>
                      <a:gd name="connsiteX41" fmla="*/ 68706 w 1001717"/>
                      <a:gd name="connsiteY41" fmla="*/ 758558 h 796058"/>
                      <a:gd name="connsiteX42" fmla="*/ 98442 w 1001717"/>
                      <a:gd name="connsiteY42" fmla="*/ 773427 h 796058"/>
                      <a:gd name="connsiteX43" fmla="*/ 128179 w 1001717"/>
                      <a:gd name="connsiteY43" fmla="*/ 780861 h 796058"/>
                      <a:gd name="connsiteX44" fmla="*/ 165350 w 1001717"/>
                      <a:gd name="connsiteY44" fmla="*/ 792012 h 796058"/>
                      <a:gd name="connsiteX45" fmla="*/ 206237 w 1001717"/>
                      <a:gd name="connsiteY45" fmla="*/ 795729 h 796058"/>
                      <a:gd name="connsiteX46" fmla="*/ 243408 w 1001717"/>
                      <a:gd name="connsiteY46" fmla="*/ 784578 h 796058"/>
                      <a:gd name="connsiteX47" fmla="*/ 269428 w 1001717"/>
                      <a:gd name="connsiteY47" fmla="*/ 765992 h 796058"/>
                      <a:gd name="connsiteX48" fmla="*/ 288013 w 1001717"/>
                      <a:gd name="connsiteY48" fmla="*/ 751124 h 796058"/>
                      <a:gd name="connsiteX49" fmla="*/ 317750 w 1001717"/>
                      <a:gd name="connsiteY49" fmla="*/ 725105 h 796058"/>
                      <a:gd name="connsiteX50" fmla="*/ 343769 w 1001717"/>
                      <a:gd name="connsiteY50" fmla="*/ 699085 h 796058"/>
                      <a:gd name="connsiteX51" fmla="*/ 369789 w 1001717"/>
                      <a:gd name="connsiteY51" fmla="*/ 676783 h 796058"/>
                      <a:gd name="connsiteX52" fmla="*/ 406959 w 1001717"/>
                      <a:gd name="connsiteY52" fmla="*/ 658197 h 796058"/>
                      <a:gd name="connsiteX53" fmla="*/ 436696 w 1001717"/>
                      <a:gd name="connsiteY53" fmla="*/ 639612 h 796058"/>
                      <a:gd name="connsiteX54" fmla="*/ 455281 w 1001717"/>
                      <a:gd name="connsiteY54" fmla="*/ 624744 h 796058"/>
                      <a:gd name="connsiteX55" fmla="*/ 485018 w 1001717"/>
                      <a:gd name="connsiteY55" fmla="*/ 602441 h 796058"/>
                      <a:gd name="connsiteX56" fmla="*/ 522189 w 1001717"/>
                      <a:gd name="connsiteY56" fmla="*/ 580139 h 796058"/>
                      <a:gd name="connsiteX57" fmla="*/ 555642 w 1001717"/>
                      <a:gd name="connsiteY57" fmla="*/ 565270 h 796058"/>
                      <a:gd name="connsiteX58" fmla="*/ 555642 w 1001717"/>
                      <a:gd name="connsiteY58" fmla="*/ 550402 h 796058"/>
                      <a:gd name="connsiteX59" fmla="*/ 589096 w 1001717"/>
                      <a:gd name="connsiteY59" fmla="*/ 554119 h 796058"/>
                      <a:gd name="connsiteX60" fmla="*/ 629984 w 1001717"/>
                      <a:gd name="connsiteY60" fmla="*/ 568987 h 796058"/>
                      <a:gd name="connsiteX61" fmla="*/ 678306 w 1001717"/>
                      <a:gd name="connsiteY61" fmla="*/ 583856 h 796058"/>
                      <a:gd name="connsiteX62" fmla="*/ 722911 w 1001717"/>
                      <a:gd name="connsiteY62" fmla="*/ 598724 h 796058"/>
                      <a:gd name="connsiteX63" fmla="*/ 782384 w 1001717"/>
                      <a:gd name="connsiteY63" fmla="*/ 587573 h 796058"/>
                      <a:gd name="connsiteX64" fmla="*/ 834423 w 1001717"/>
                      <a:gd name="connsiteY64" fmla="*/ 576422 h 796058"/>
                      <a:gd name="connsiteX65" fmla="*/ 875311 w 1001717"/>
                      <a:gd name="connsiteY65" fmla="*/ 535534 h 796058"/>
                      <a:gd name="connsiteX66" fmla="*/ 908764 w 1001717"/>
                      <a:gd name="connsiteY66" fmla="*/ 509514 h 796058"/>
                      <a:gd name="connsiteX67" fmla="*/ 938501 w 1001717"/>
                      <a:gd name="connsiteY67" fmla="*/ 442607 h 796058"/>
                      <a:gd name="connsiteX68" fmla="*/ 942218 w 1001717"/>
                      <a:gd name="connsiteY68" fmla="*/ 412870 h 796058"/>
                      <a:gd name="connsiteX69" fmla="*/ 931067 w 1001717"/>
                      <a:gd name="connsiteY69" fmla="*/ 379417 h 796058"/>
                      <a:gd name="connsiteX70" fmla="*/ 905047 w 1001717"/>
                      <a:gd name="connsiteY70" fmla="*/ 371983 h 796058"/>
                      <a:gd name="connsiteX71" fmla="*/ 879028 w 1001717"/>
                      <a:gd name="connsiteY71" fmla="*/ 364548 h 796058"/>
                      <a:gd name="connsiteX72" fmla="*/ 838140 w 1001717"/>
                      <a:gd name="connsiteY72" fmla="*/ 345963 h 796058"/>
                      <a:gd name="connsiteX73" fmla="*/ 841857 w 1001717"/>
                      <a:gd name="connsiteY73" fmla="*/ 301358 h 796058"/>
                      <a:gd name="connsiteX74" fmla="*/ 841857 w 1001717"/>
                      <a:gd name="connsiteY74" fmla="*/ 267905 h 796058"/>
                      <a:gd name="connsiteX75" fmla="*/ 845574 w 1001717"/>
                      <a:gd name="connsiteY75" fmla="*/ 223300 h 796058"/>
                      <a:gd name="connsiteX76" fmla="*/ 864159 w 1001717"/>
                      <a:gd name="connsiteY76" fmla="*/ 200997 h 796058"/>
                      <a:gd name="connsiteX77" fmla="*/ 886462 w 1001717"/>
                      <a:gd name="connsiteY77" fmla="*/ 171261 h 796058"/>
                      <a:gd name="connsiteX78" fmla="*/ 916198 w 1001717"/>
                      <a:gd name="connsiteY78" fmla="*/ 152675 h 796058"/>
                      <a:gd name="connsiteX79" fmla="*/ 949652 w 1001717"/>
                      <a:gd name="connsiteY79" fmla="*/ 134090 h 796058"/>
                      <a:gd name="connsiteX80" fmla="*/ 1001691 w 1001717"/>
                      <a:gd name="connsiteY80" fmla="*/ 111787 h 79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001717" h="796058">
                        <a:moveTo>
                          <a:pt x="1001691" y="111787"/>
                        </a:moveTo>
                        <a:cubicBezTo>
                          <a:pt x="1000452" y="103733"/>
                          <a:pt x="958945" y="91343"/>
                          <a:pt x="942218" y="85768"/>
                        </a:cubicBezTo>
                        <a:cubicBezTo>
                          <a:pt x="925491" y="80193"/>
                          <a:pt x="914959" y="83290"/>
                          <a:pt x="901330" y="78334"/>
                        </a:cubicBezTo>
                        <a:cubicBezTo>
                          <a:pt x="887701" y="73378"/>
                          <a:pt x="874691" y="61607"/>
                          <a:pt x="860442" y="56031"/>
                        </a:cubicBezTo>
                        <a:cubicBezTo>
                          <a:pt x="846193" y="50455"/>
                          <a:pt x="830086" y="50455"/>
                          <a:pt x="815837" y="44880"/>
                        </a:cubicBezTo>
                        <a:cubicBezTo>
                          <a:pt x="801588" y="39305"/>
                          <a:pt x="789199" y="28153"/>
                          <a:pt x="774950" y="22578"/>
                        </a:cubicBezTo>
                        <a:cubicBezTo>
                          <a:pt x="760701" y="17003"/>
                          <a:pt x="744594" y="14525"/>
                          <a:pt x="730345" y="11427"/>
                        </a:cubicBezTo>
                        <a:cubicBezTo>
                          <a:pt x="716096" y="8329"/>
                          <a:pt x="703706" y="5851"/>
                          <a:pt x="689457" y="3992"/>
                        </a:cubicBezTo>
                        <a:cubicBezTo>
                          <a:pt x="675208" y="2133"/>
                          <a:pt x="659720" y="894"/>
                          <a:pt x="644852" y="275"/>
                        </a:cubicBezTo>
                        <a:cubicBezTo>
                          <a:pt x="629984" y="-344"/>
                          <a:pt x="600247" y="275"/>
                          <a:pt x="600247" y="275"/>
                        </a:cubicBezTo>
                        <a:cubicBezTo>
                          <a:pt x="587857" y="275"/>
                          <a:pt x="583521" y="-345"/>
                          <a:pt x="570511" y="275"/>
                        </a:cubicBezTo>
                        <a:cubicBezTo>
                          <a:pt x="557501" y="894"/>
                          <a:pt x="535199" y="2133"/>
                          <a:pt x="522189" y="3992"/>
                        </a:cubicBezTo>
                        <a:cubicBezTo>
                          <a:pt x="509179" y="5851"/>
                          <a:pt x="492452" y="11427"/>
                          <a:pt x="492452" y="11427"/>
                        </a:cubicBezTo>
                        <a:lnTo>
                          <a:pt x="462715" y="18861"/>
                        </a:lnTo>
                        <a:cubicBezTo>
                          <a:pt x="455281" y="22578"/>
                          <a:pt x="450944" y="26915"/>
                          <a:pt x="447847" y="33729"/>
                        </a:cubicBezTo>
                        <a:cubicBezTo>
                          <a:pt x="444750" y="40543"/>
                          <a:pt x="444749" y="49836"/>
                          <a:pt x="444130" y="59748"/>
                        </a:cubicBezTo>
                        <a:cubicBezTo>
                          <a:pt x="443511" y="69660"/>
                          <a:pt x="444749" y="80812"/>
                          <a:pt x="444130" y="93202"/>
                        </a:cubicBezTo>
                        <a:cubicBezTo>
                          <a:pt x="443511" y="105592"/>
                          <a:pt x="442271" y="120461"/>
                          <a:pt x="440413" y="134090"/>
                        </a:cubicBezTo>
                        <a:cubicBezTo>
                          <a:pt x="438555" y="147719"/>
                          <a:pt x="435457" y="162588"/>
                          <a:pt x="432979" y="174978"/>
                        </a:cubicBezTo>
                        <a:cubicBezTo>
                          <a:pt x="430501" y="187368"/>
                          <a:pt x="431121" y="199758"/>
                          <a:pt x="425545" y="208431"/>
                        </a:cubicBezTo>
                        <a:cubicBezTo>
                          <a:pt x="419969" y="217104"/>
                          <a:pt x="399525" y="227017"/>
                          <a:pt x="399525" y="227017"/>
                        </a:cubicBezTo>
                        <a:cubicBezTo>
                          <a:pt x="392091" y="233832"/>
                          <a:pt x="388994" y="240026"/>
                          <a:pt x="380940" y="249319"/>
                        </a:cubicBezTo>
                        <a:cubicBezTo>
                          <a:pt x="372886" y="258612"/>
                          <a:pt x="362354" y="275958"/>
                          <a:pt x="351203" y="282773"/>
                        </a:cubicBezTo>
                        <a:cubicBezTo>
                          <a:pt x="340052" y="289588"/>
                          <a:pt x="327042" y="286490"/>
                          <a:pt x="314032" y="290207"/>
                        </a:cubicBezTo>
                        <a:cubicBezTo>
                          <a:pt x="301022" y="293924"/>
                          <a:pt x="287394" y="303217"/>
                          <a:pt x="273145" y="305075"/>
                        </a:cubicBezTo>
                        <a:cubicBezTo>
                          <a:pt x="258896" y="306933"/>
                          <a:pt x="244647" y="301358"/>
                          <a:pt x="228540" y="301358"/>
                        </a:cubicBezTo>
                        <a:cubicBezTo>
                          <a:pt x="212433" y="301358"/>
                          <a:pt x="194467" y="302597"/>
                          <a:pt x="176501" y="305075"/>
                        </a:cubicBezTo>
                        <a:cubicBezTo>
                          <a:pt x="158535" y="307553"/>
                          <a:pt x="134994" y="312510"/>
                          <a:pt x="120745" y="316227"/>
                        </a:cubicBezTo>
                        <a:cubicBezTo>
                          <a:pt x="106496" y="319944"/>
                          <a:pt x="99062" y="321183"/>
                          <a:pt x="91008" y="327378"/>
                        </a:cubicBezTo>
                        <a:cubicBezTo>
                          <a:pt x="82954" y="333573"/>
                          <a:pt x="76140" y="341007"/>
                          <a:pt x="72423" y="353397"/>
                        </a:cubicBezTo>
                        <a:cubicBezTo>
                          <a:pt x="68706" y="365787"/>
                          <a:pt x="68086" y="384992"/>
                          <a:pt x="68706" y="401719"/>
                        </a:cubicBezTo>
                        <a:cubicBezTo>
                          <a:pt x="69325" y="418446"/>
                          <a:pt x="74901" y="437031"/>
                          <a:pt x="76140" y="453758"/>
                        </a:cubicBezTo>
                        <a:cubicBezTo>
                          <a:pt x="77379" y="470485"/>
                          <a:pt x="79857" y="489690"/>
                          <a:pt x="76140" y="502080"/>
                        </a:cubicBezTo>
                        <a:cubicBezTo>
                          <a:pt x="72423" y="514470"/>
                          <a:pt x="53837" y="528100"/>
                          <a:pt x="53837" y="528100"/>
                        </a:cubicBezTo>
                        <a:cubicBezTo>
                          <a:pt x="47642" y="536154"/>
                          <a:pt x="43925" y="541109"/>
                          <a:pt x="38969" y="550402"/>
                        </a:cubicBezTo>
                        <a:cubicBezTo>
                          <a:pt x="34013" y="559695"/>
                          <a:pt x="30296" y="571466"/>
                          <a:pt x="24101" y="583856"/>
                        </a:cubicBezTo>
                        <a:cubicBezTo>
                          <a:pt x="17906" y="596246"/>
                          <a:pt x="5515" y="611734"/>
                          <a:pt x="1798" y="624744"/>
                        </a:cubicBezTo>
                        <a:cubicBezTo>
                          <a:pt x="-1919" y="637754"/>
                          <a:pt x="1178" y="650143"/>
                          <a:pt x="1798" y="661914"/>
                        </a:cubicBezTo>
                        <a:cubicBezTo>
                          <a:pt x="2417" y="673685"/>
                          <a:pt x="3037" y="684836"/>
                          <a:pt x="5515" y="695368"/>
                        </a:cubicBezTo>
                        <a:cubicBezTo>
                          <a:pt x="7993" y="705900"/>
                          <a:pt x="10472" y="717051"/>
                          <a:pt x="16667" y="725105"/>
                        </a:cubicBezTo>
                        <a:cubicBezTo>
                          <a:pt x="22862" y="733159"/>
                          <a:pt x="34013" y="738115"/>
                          <a:pt x="42686" y="743690"/>
                        </a:cubicBezTo>
                        <a:cubicBezTo>
                          <a:pt x="51359" y="749265"/>
                          <a:pt x="59413" y="753602"/>
                          <a:pt x="68706" y="758558"/>
                        </a:cubicBezTo>
                        <a:cubicBezTo>
                          <a:pt x="77999" y="763514"/>
                          <a:pt x="88530" y="769710"/>
                          <a:pt x="98442" y="773427"/>
                        </a:cubicBezTo>
                        <a:cubicBezTo>
                          <a:pt x="108354" y="777144"/>
                          <a:pt x="117028" y="777764"/>
                          <a:pt x="128179" y="780861"/>
                        </a:cubicBezTo>
                        <a:cubicBezTo>
                          <a:pt x="139330" y="783958"/>
                          <a:pt x="152340" y="789534"/>
                          <a:pt x="165350" y="792012"/>
                        </a:cubicBezTo>
                        <a:cubicBezTo>
                          <a:pt x="178360" y="794490"/>
                          <a:pt x="193227" y="796968"/>
                          <a:pt x="206237" y="795729"/>
                        </a:cubicBezTo>
                        <a:cubicBezTo>
                          <a:pt x="219247" y="794490"/>
                          <a:pt x="232876" y="789534"/>
                          <a:pt x="243408" y="784578"/>
                        </a:cubicBezTo>
                        <a:cubicBezTo>
                          <a:pt x="253940" y="779622"/>
                          <a:pt x="269428" y="765992"/>
                          <a:pt x="269428" y="765992"/>
                        </a:cubicBezTo>
                        <a:cubicBezTo>
                          <a:pt x="276862" y="760416"/>
                          <a:pt x="279959" y="757939"/>
                          <a:pt x="288013" y="751124"/>
                        </a:cubicBezTo>
                        <a:cubicBezTo>
                          <a:pt x="296067" y="744310"/>
                          <a:pt x="308458" y="733778"/>
                          <a:pt x="317750" y="725105"/>
                        </a:cubicBezTo>
                        <a:cubicBezTo>
                          <a:pt x="327042" y="716432"/>
                          <a:pt x="335096" y="707139"/>
                          <a:pt x="343769" y="699085"/>
                        </a:cubicBezTo>
                        <a:cubicBezTo>
                          <a:pt x="352442" y="691031"/>
                          <a:pt x="359257" y="683598"/>
                          <a:pt x="369789" y="676783"/>
                        </a:cubicBezTo>
                        <a:cubicBezTo>
                          <a:pt x="380321" y="669968"/>
                          <a:pt x="395808" y="664392"/>
                          <a:pt x="406959" y="658197"/>
                        </a:cubicBezTo>
                        <a:cubicBezTo>
                          <a:pt x="418110" y="652002"/>
                          <a:pt x="436696" y="639612"/>
                          <a:pt x="436696" y="639612"/>
                        </a:cubicBezTo>
                        <a:cubicBezTo>
                          <a:pt x="444750" y="634037"/>
                          <a:pt x="447227" y="630939"/>
                          <a:pt x="455281" y="624744"/>
                        </a:cubicBezTo>
                        <a:cubicBezTo>
                          <a:pt x="463335" y="618549"/>
                          <a:pt x="473867" y="609875"/>
                          <a:pt x="485018" y="602441"/>
                        </a:cubicBezTo>
                        <a:cubicBezTo>
                          <a:pt x="496169" y="595007"/>
                          <a:pt x="510418" y="586334"/>
                          <a:pt x="522189" y="580139"/>
                        </a:cubicBezTo>
                        <a:cubicBezTo>
                          <a:pt x="533960" y="573944"/>
                          <a:pt x="550066" y="570226"/>
                          <a:pt x="555642" y="565270"/>
                        </a:cubicBezTo>
                        <a:cubicBezTo>
                          <a:pt x="561217" y="560314"/>
                          <a:pt x="550066" y="552261"/>
                          <a:pt x="555642" y="550402"/>
                        </a:cubicBezTo>
                        <a:cubicBezTo>
                          <a:pt x="561218" y="548544"/>
                          <a:pt x="576706" y="551022"/>
                          <a:pt x="589096" y="554119"/>
                        </a:cubicBezTo>
                        <a:cubicBezTo>
                          <a:pt x="601486" y="557216"/>
                          <a:pt x="615116" y="564031"/>
                          <a:pt x="629984" y="568987"/>
                        </a:cubicBezTo>
                        <a:cubicBezTo>
                          <a:pt x="644852" y="573943"/>
                          <a:pt x="662818" y="578900"/>
                          <a:pt x="678306" y="583856"/>
                        </a:cubicBezTo>
                        <a:cubicBezTo>
                          <a:pt x="693794" y="588812"/>
                          <a:pt x="705565" y="598105"/>
                          <a:pt x="722911" y="598724"/>
                        </a:cubicBezTo>
                        <a:cubicBezTo>
                          <a:pt x="740257" y="599344"/>
                          <a:pt x="763799" y="591290"/>
                          <a:pt x="782384" y="587573"/>
                        </a:cubicBezTo>
                        <a:cubicBezTo>
                          <a:pt x="800969" y="583856"/>
                          <a:pt x="818935" y="585095"/>
                          <a:pt x="834423" y="576422"/>
                        </a:cubicBezTo>
                        <a:cubicBezTo>
                          <a:pt x="849911" y="567749"/>
                          <a:pt x="862921" y="546685"/>
                          <a:pt x="875311" y="535534"/>
                        </a:cubicBezTo>
                        <a:cubicBezTo>
                          <a:pt x="887701" y="524383"/>
                          <a:pt x="898232" y="525002"/>
                          <a:pt x="908764" y="509514"/>
                        </a:cubicBezTo>
                        <a:cubicBezTo>
                          <a:pt x="919296" y="494026"/>
                          <a:pt x="932925" y="458714"/>
                          <a:pt x="938501" y="442607"/>
                        </a:cubicBezTo>
                        <a:cubicBezTo>
                          <a:pt x="944077" y="426500"/>
                          <a:pt x="943457" y="423402"/>
                          <a:pt x="942218" y="412870"/>
                        </a:cubicBezTo>
                        <a:cubicBezTo>
                          <a:pt x="940979" y="402338"/>
                          <a:pt x="937262" y="386232"/>
                          <a:pt x="931067" y="379417"/>
                        </a:cubicBezTo>
                        <a:cubicBezTo>
                          <a:pt x="924872" y="372602"/>
                          <a:pt x="905047" y="371983"/>
                          <a:pt x="905047" y="371983"/>
                        </a:cubicBezTo>
                        <a:cubicBezTo>
                          <a:pt x="896374" y="369505"/>
                          <a:pt x="890179" y="368885"/>
                          <a:pt x="879028" y="364548"/>
                        </a:cubicBezTo>
                        <a:cubicBezTo>
                          <a:pt x="867877" y="360211"/>
                          <a:pt x="844335" y="356495"/>
                          <a:pt x="838140" y="345963"/>
                        </a:cubicBezTo>
                        <a:cubicBezTo>
                          <a:pt x="831945" y="335431"/>
                          <a:pt x="841237" y="314368"/>
                          <a:pt x="841857" y="301358"/>
                        </a:cubicBezTo>
                        <a:cubicBezTo>
                          <a:pt x="842476" y="288348"/>
                          <a:pt x="841237" y="280915"/>
                          <a:pt x="841857" y="267905"/>
                        </a:cubicBezTo>
                        <a:cubicBezTo>
                          <a:pt x="842476" y="254895"/>
                          <a:pt x="845574" y="223300"/>
                          <a:pt x="845574" y="223300"/>
                        </a:cubicBezTo>
                        <a:cubicBezTo>
                          <a:pt x="849291" y="212149"/>
                          <a:pt x="857344" y="209670"/>
                          <a:pt x="864159" y="200997"/>
                        </a:cubicBezTo>
                        <a:cubicBezTo>
                          <a:pt x="870974" y="192324"/>
                          <a:pt x="877789" y="179315"/>
                          <a:pt x="886462" y="171261"/>
                        </a:cubicBezTo>
                        <a:cubicBezTo>
                          <a:pt x="895135" y="163207"/>
                          <a:pt x="905666" y="158870"/>
                          <a:pt x="916198" y="152675"/>
                        </a:cubicBezTo>
                        <a:cubicBezTo>
                          <a:pt x="926730" y="146480"/>
                          <a:pt x="938501" y="139046"/>
                          <a:pt x="949652" y="134090"/>
                        </a:cubicBezTo>
                        <a:cubicBezTo>
                          <a:pt x="960803" y="129134"/>
                          <a:pt x="1002930" y="119841"/>
                          <a:pt x="1001691" y="111787"/>
                        </a:cubicBez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4" name="Freeform 73">
                    <a:extLst>
                      <a:ext uri="{FF2B5EF4-FFF2-40B4-BE49-F238E27FC236}">
                        <a16:creationId xmlns:a16="http://schemas.microsoft.com/office/drawing/2014/main" id="{F3601E9C-ADB1-0645-8546-3364BC249A4D}"/>
                      </a:ext>
                    </a:extLst>
                  </p:cNvPr>
                  <p:cNvSpPr/>
                  <p:nvPr/>
                </p:nvSpPr>
                <p:spPr>
                  <a:xfrm>
                    <a:off x="2228980" y="2913536"/>
                    <a:ext cx="1001717" cy="796058"/>
                  </a:xfrm>
                  <a:custGeom>
                    <a:avLst/>
                    <a:gdLst>
                      <a:gd name="connsiteX0" fmla="*/ 1001691 w 1001717"/>
                      <a:gd name="connsiteY0" fmla="*/ 111787 h 796058"/>
                      <a:gd name="connsiteX1" fmla="*/ 942218 w 1001717"/>
                      <a:gd name="connsiteY1" fmla="*/ 85768 h 796058"/>
                      <a:gd name="connsiteX2" fmla="*/ 901330 w 1001717"/>
                      <a:gd name="connsiteY2" fmla="*/ 78334 h 796058"/>
                      <a:gd name="connsiteX3" fmla="*/ 860442 w 1001717"/>
                      <a:gd name="connsiteY3" fmla="*/ 56031 h 796058"/>
                      <a:gd name="connsiteX4" fmla="*/ 815837 w 1001717"/>
                      <a:gd name="connsiteY4" fmla="*/ 44880 h 796058"/>
                      <a:gd name="connsiteX5" fmla="*/ 774950 w 1001717"/>
                      <a:gd name="connsiteY5" fmla="*/ 22578 h 796058"/>
                      <a:gd name="connsiteX6" fmla="*/ 730345 w 1001717"/>
                      <a:gd name="connsiteY6" fmla="*/ 11427 h 796058"/>
                      <a:gd name="connsiteX7" fmla="*/ 689457 w 1001717"/>
                      <a:gd name="connsiteY7" fmla="*/ 3992 h 796058"/>
                      <a:gd name="connsiteX8" fmla="*/ 644852 w 1001717"/>
                      <a:gd name="connsiteY8" fmla="*/ 275 h 796058"/>
                      <a:gd name="connsiteX9" fmla="*/ 600247 w 1001717"/>
                      <a:gd name="connsiteY9" fmla="*/ 275 h 796058"/>
                      <a:gd name="connsiteX10" fmla="*/ 570511 w 1001717"/>
                      <a:gd name="connsiteY10" fmla="*/ 275 h 796058"/>
                      <a:gd name="connsiteX11" fmla="*/ 522189 w 1001717"/>
                      <a:gd name="connsiteY11" fmla="*/ 3992 h 796058"/>
                      <a:gd name="connsiteX12" fmla="*/ 492452 w 1001717"/>
                      <a:gd name="connsiteY12" fmla="*/ 11427 h 796058"/>
                      <a:gd name="connsiteX13" fmla="*/ 462715 w 1001717"/>
                      <a:gd name="connsiteY13" fmla="*/ 18861 h 796058"/>
                      <a:gd name="connsiteX14" fmla="*/ 447847 w 1001717"/>
                      <a:gd name="connsiteY14" fmla="*/ 33729 h 796058"/>
                      <a:gd name="connsiteX15" fmla="*/ 444130 w 1001717"/>
                      <a:gd name="connsiteY15" fmla="*/ 59748 h 796058"/>
                      <a:gd name="connsiteX16" fmla="*/ 444130 w 1001717"/>
                      <a:gd name="connsiteY16" fmla="*/ 93202 h 796058"/>
                      <a:gd name="connsiteX17" fmla="*/ 440413 w 1001717"/>
                      <a:gd name="connsiteY17" fmla="*/ 134090 h 796058"/>
                      <a:gd name="connsiteX18" fmla="*/ 432979 w 1001717"/>
                      <a:gd name="connsiteY18" fmla="*/ 174978 h 796058"/>
                      <a:gd name="connsiteX19" fmla="*/ 425545 w 1001717"/>
                      <a:gd name="connsiteY19" fmla="*/ 208431 h 796058"/>
                      <a:gd name="connsiteX20" fmla="*/ 399525 w 1001717"/>
                      <a:gd name="connsiteY20" fmla="*/ 227017 h 796058"/>
                      <a:gd name="connsiteX21" fmla="*/ 380940 w 1001717"/>
                      <a:gd name="connsiteY21" fmla="*/ 249319 h 796058"/>
                      <a:gd name="connsiteX22" fmla="*/ 351203 w 1001717"/>
                      <a:gd name="connsiteY22" fmla="*/ 282773 h 796058"/>
                      <a:gd name="connsiteX23" fmla="*/ 314032 w 1001717"/>
                      <a:gd name="connsiteY23" fmla="*/ 290207 h 796058"/>
                      <a:gd name="connsiteX24" fmla="*/ 273145 w 1001717"/>
                      <a:gd name="connsiteY24" fmla="*/ 305075 h 796058"/>
                      <a:gd name="connsiteX25" fmla="*/ 228540 w 1001717"/>
                      <a:gd name="connsiteY25" fmla="*/ 301358 h 796058"/>
                      <a:gd name="connsiteX26" fmla="*/ 176501 w 1001717"/>
                      <a:gd name="connsiteY26" fmla="*/ 305075 h 796058"/>
                      <a:gd name="connsiteX27" fmla="*/ 120745 w 1001717"/>
                      <a:gd name="connsiteY27" fmla="*/ 316227 h 796058"/>
                      <a:gd name="connsiteX28" fmla="*/ 91008 w 1001717"/>
                      <a:gd name="connsiteY28" fmla="*/ 327378 h 796058"/>
                      <a:gd name="connsiteX29" fmla="*/ 72423 w 1001717"/>
                      <a:gd name="connsiteY29" fmla="*/ 353397 h 796058"/>
                      <a:gd name="connsiteX30" fmla="*/ 68706 w 1001717"/>
                      <a:gd name="connsiteY30" fmla="*/ 401719 h 796058"/>
                      <a:gd name="connsiteX31" fmla="*/ 76140 w 1001717"/>
                      <a:gd name="connsiteY31" fmla="*/ 453758 h 796058"/>
                      <a:gd name="connsiteX32" fmla="*/ 76140 w 1001717"/>
                      <a:gd name="connsiteY32" fmla="*/ 502080 h 796058"/>
                      <a:gd name="connsiteX33" fmla="*/ 53837 w 1001717"/>
                      <a:gd name="connsiteY33" fmla="*/ 528100 h 796058"/>
                      <a:gd name="connsiteX34" fmla="*/ 38969 w 1001717"/>
                      <a:gd name="connsiteY34" fmla="*/ 550402 h 796058"/>
                      <a:gd name="connsiteX35" fmla="*/ 24101 w 1001717"/>
                      <a:gd name="connsiteY35" fmla="*/ 583856 h 796058"/>
                      <a:gd name="connsiteX36" fmla="*/ 1798 w 1001717"/>
                      <a:gd name="connsiteY36" fmla="*/ 624744 h 796058"/>
                      <a:gd name="connsiteX37" fmla="*/ 1798 w 1001717"/>
                      <a:gd name="connsiteY37" fmla="*/ 661914 h 796058"/>
                      <a:gd name="connsiteX38" fmla="*/ 5515 w 1001717"/>
                      <a:gd name="connsiteY38" fmla="*/ 695368 h 796058"/>
                      <a:gd name="connsiteX39" fmla="*/ 16667 w 1001717"/>
                      <a:gd name="connsiteY39" fmla="*/ 725105 h 796058"/>
                      <a:gd name="connsiteX40" fmla="*/ 42686 w 1001717"/>
                      <a:gd name="connsiteY40" fmla="*/ 743690 h 796058"/>
                      <a:gd name="connsiteX41" fmla="*/ 68706 w 1001717"/>
                      <a:gd name="connsiteY41" fmla="*/ 758558 h 796058"/>
                      <a:gd name="connsiteX42" fmla="*/ 98442 w 1001717"/>
                      <a:gd name="connsiteY42" fmla="*/ 773427 h 796058"/>
                      <a:gd name="connsiteX43" fmla="*/ 128179 w 1001717"/>
                      <a:gd name="connsiteY43" fmla="*/ 780861 h 796058"/>
                      <a:gd name="connsiteX44" fmla="*/ 165350 w 1001717"/>
                      <a:gd name="connsiteY44" fmla="*/ 792012 h 796058"/>
                      <a:gd name="connsiteX45" fmla="*/ 206237 w 1001717"/>
                      <a:gd name="connsiteY45" fmla="*/ 795729 h 796058"/>
                      <a:gd name="connsiteX46" fmla="*/ 243408 w 1001717"/>
                      <a:gd name="connsiteY46" fmla="*/ 784578 h 796058"/>
                      <a:gd name="connsiteX47" fmla="*/ 269428 w 1001717"/>
                      <a:gd name="connsiteY47" fmla="*/ 765992 h 796058"/>
                      <a:gd name="connsiteX48" fmla="*/ 288013 w 1001717"/>
                      <a:gd name="connsiteY48" fmla="*/ 751124 h 796058"/>
                      <a:gd name="connsiteX49" fmla="*/ 317750 w 1001717"/>
                      <a:gd name="connsiteY49" fmla="*/ 725105 h 796058"/>
                      <a:gd name="connsiteX50" fmla="*/ 343769 w 1001717"/>
                      <a:gd name="connsiteY50" fmla="*/ 699085 h 796058"/>
                      <a:gd name="connsiteX51" fmla="*/ 369789 w 1001717"/>
                      <a:gd name="connsiteY51" fmla="*/ 676783 h 796058"/>
                      <a:gd name="connsiteX52" fmla="*/ 406959 w 1001717"/>
                      <a:gd name="connsiteY52" fmla="*/ 658197 h 796058"/>
                      <a:gd name="connsiteX53" fmla="*/ 436696 w 1001717"/>
                      <a:gd name="connsiteY53" fmla="*/ 639612 h 796058"/>
                      <a:gd name="connsiteX54" fmla="*/ 455281 w 1001717"/>
                      <a:gd name="connsiteY54" fmla="*/ 624744 h 796058"/>
                      <a:gd name="connsiteX55" fmla="*/ 485018 w 1001717"/>
                      <a:gd name="connsiteY55" fmla="*/ 602441 h 796058"/>
                      <a:gd name="connsiteX56" fmla="*/ 522189 w 1001717"/>
                      <a:gd name="connsiteY56" fmla="*/ 580139 h 796058"/>
                      <a:gd name="connsiteX57" fmla="*/ 555642 w 1001717"/>
                      <a:gd name="connsiteY57" fmla="*/ 565270 h 796058"/>
                      <a:gd name="connsiteX58" fmla="*/ 555642 w 1001717"/>
                      <a:gd name="connsiteY58" fmla="*/ 550402 h 796058"/>
                      <a:gd name="connsiteX59" fmla="*/ 589096 w 1001717"/>
                      <a:gd name="connsiteY59" fmla="*/ 554119 h 796058"/>
                      <a:gd name="connsiteX60" fmla="*/ 629984 w 1001717"/>
                      <a:gd name="connsiteY60" fmla="*/ 568987 h 796058"/>
                      <a:gd name="connsiteX61" fmla="*/ 678306 w 1001717"/>
                      <a:gd name="connsiteY61" fmla="*/ 583856 h 796058"/>
                      <a:gd name="connsiteX62" fmla="*/ 722911 w 1001717"/>
                      <a:gd name="connsiteY62" fmla="*/ 598724 h 796058"/>
                      <a:gd name="connsiteX63" fmla="*/ 782384 w 1001717"/>
                      <a:gd name="connsiteY63" fmla="*/ 587573 h 796058"/>
                      <a:gd name="connsiteX64" fmla="*/ 834423 w 1001717"/>
                      <a:gd name="connsiteY64" fmla="*/ 576422 h 796058"/>
                      <a:gd name="connsiteX65" fmla="*/ 875311 w 1001717"/>
                      <a:gd name="connsiteY65" fmla="*/ 535534 h 796058"/>
                      <a:gd name="connsiteX66" fmla="*/ 908764 w 1001717"/>
                      <a:gd name="connsiteY66" fmla="*/ 509514 h 796058"/>
                      <a:gd name="connsiteX67" fmla="*/ 938501 w 1001717"/>
                      <a:gd name="connsiteY67" fmla="*/ 442607 h 796058"/>
                      <a:gd name="connsiteX68" fmla="*/ 942218 w 1001717"/>
                      <a:gd name="connsiteY68" fmla="*/ 412870 h 796058"/>
                      <a:gd name="connsiteX69" fmla="*/ 931067 w 1001717"/>
                      <a:gd name="connsiteY69" fmla="*/ 379417 h 796058"/>
                      <a:gd name="connsiteX70" fmla="*/ 905047 w 1001717"/>
                      <a:gd name="connsiteY70" fmla="*/ 371983 h 796058"/>
                      <a:gd name="connsiteX71" fmla="*/ 879028 w 1001717"/>
                      <a:gd name="connsiteY71" fmla="*/ 364548 h 796058"/>
                      <a:gd name="connsiteX72" fmla="*/ 838140 w 1001717"/>
                      <a:gd name="connsiteY72" fmla="*/ 345963 h 796058"/>
                      <a:gd name="connsiteX73" fmla="*/ 841857 w 1001717"/>
                      <a:gd name="connsiteY73" fmla="*/ 301358 h 796058"/>
                      <a:gd name="connsiteX74" fmla="*/ 841857 w 1001717"/>
                      <a:gd name="connsiteY74" fmla="*/ 267905 h 796058"/>
                      <a:gd name="connsiteX75" fmla="*/ 845574 w 1001717"/>
                      <a:gd name="connsiteY75" fmla="*/ 223300 h 796058"/>
                      <a:gd name="connsiteX76" fmla="*/ 864159 w 1001717"/>
                      <a:gd name="connsiteY76" fmla="*/ 200997 h 796058"/>
                      <a:gd name="connsiteX77" fmla="*/ 886462 w 1001717"/>
                      <a:gd name="connsiteY77" fmla="*/ 171261 h 796058"/>
                      <a:gd name="connsiteX78" fmla="*/ 916198 w 1001717"/>
                      <a:gd name="connsiteY78" fmla="*/ 152675 h 796058"/>
                      <a:gd name="connsiteX79" fmla="*/ 949652 w 1001717"/>
                      <a:gd name="connsiteY79" fmla="*/ 134090 h 796058"/>
                      <a:gd name="connsiteX80" fmla="*/ 1001691 w 1001717"/>
                      <a:gd name="connsiteY80" fmla="*/ 111787 h 796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001717" h="796058">
                        <a:moveTo>
                          <a:pt x="1001691" y="111787"/>
                        </a:moveTo>
                        <a:cubicBezTo>
                          <a:pt x="1000452" y="103733"/>
                          <a:pt x="958945" y="91343"/>
                          <a:pt x="942218" y="85768"/>
                        </a:cubicBezTo>
                        <a:cubicBezTo>
                          <a:pt x="925491" y="80193"/>
                          <a:pt x="914959" y="83290"/>
                          <a:pt x="901330" y="78334"/>
                        </a:cubicBezTo>
                        <a:cubicBezTo>
                          <a:pt x="887701" y="73378"/>
                          <a:pt x="874691" y="61607"/>
                          <a:pt x="860442" y="56031"/>
                        </a:cubicBezTo>
                        <a:cubicBezTo>
                          <a:pt x="846193" y="50455"/>
                          <a:pt x="830086" y="50455"/>
                          <a:pt x="815837" y="44880"/>
                        </a:cubicBezTo>
                        <a:cubicBezTo>
                          <a:pt x="801588" y="39305"/>
                          <a:pt x="789199" y="28153"/>
                          <a:pt x="774950" y="22578"/>
                        </a:cubicBezTo>
                        <a:cubicBezTo>
                          <a:pt x="760701" y="17003"/>
                          <a:pt x="744594" y="14525"/>
                          <a:pt x="730345" y="11427"/>
                        </a:cubicBezTo>
                        <a:cubicBezTo>
                          <a:pt x="716096" y="8329"/>
                          <a:pt x="703706" y="5851"/>
                          <a:pt x="689457" y="3992"/>
                        </a:cubicBezTo>
                        <a:cubicBezTo>
                          <a:pt x="675208" y="2133"/>
                          <a:pt x="659720" y="894"/>
                          <a:pt x="644852" y="275"/>
                        </a:cubicBezTo>
                        <a:cubicBezTo>
                          <a:pt x="629984" y="-344"/>
                          <a:pt x="600247" y="275"/>
                          <a:pt x="600247" y="275"/>
                        </a:cubicBezTo>
                        <a:cubicBezTo>
                          <a:pt x="587857" y="275"/>
                          <a:pt x="583521" y="-345"/>
                          <a:pt x="570511" y="275"/>
                        </a:cubicBezTo>
                        <a:cubicBezTo>
                          <a:pt x="557501" y="894"/>
                          <a:pt x="535199" y="2133"/>
                          <a:pt x="522189" y="3992"/>
                        </a:cubicBezTo>
                        <a:cubicBezTo>
                          <a:pt x="509179" y="5851"/>
                          <a:pt x="492452" y="11427"/>
                          <a:pt x="492452" y="11427"/>
                        </a:cubicBezTo>
                        <a:lnTo>
                          <a:pt x="462715" y="18861"/>
                        </a:lnTo>
                        <a:cubicBezTo>
                          <a:pt x="455281" y="22578"/>
                          <a:pt x="450944" y="26915"/>
                          <a:pt x="447847" y="33729"/>
                        </a:cubicBezTo>
                        <a:cubicBezTo>
                          <a:pt x="444750" y="40543"/>
                          <a:pt x="444749" y="49836"/>
                          <a:pt x="444130" y="59748"/>
                        </a:cubicBezTo>
                        <a:cubicBezTo>
                          <a:pt x="443511" y="69660"/>
                          <a:pt x="444749" y="80812"/>
                          <a:pt x="444130" y="93202"/>
                        </a:cubicBezTo>
                        <a:cubicBezTo>
                          <a:pt x="443511" y="105592"/>
                          <a:pt x="442271" y="120461"/>
                          <a:pt x="440413" y="134090"/>
                        </a:cubicBezTo>
                        <a:cubicBezTo>
                          <a:pt x="438555" y="147719"/>
                          <a:pt x="435457" y="162588"/>
                          <a:pt x="432979" y="174978"/>
                        </a:cubicBezTo>
                        <a:cubicBezTo>
                          <a:pt x="430501" y="187368"/>
                          <a:pt x="431121" y="199758"/>
                          <a:pt x="425545" y="208431"/>
                        </a:cubicBezTo>
                        <a:cubicBezTo>
                          <a:pt x="419969" y="217104"/>
                          <a:pt x="399525" y="227017"/>
                          <a:pt x="399525" y="227017"/>
                        </a:cubicBezTo>
                        <a:cubicBezTo>
                          <a:pt x="392091" y="233832"/>
                          <a:pt x="388994" y="240026"/>
                          <a:pt x="380940" y="249319"/>
                        </a:cubicBezTo>
                        <a:cubicBezTo>
                          <a:pt x="372886" y="258612"/>
                          <a:pt x="362354" y="275958"/>
                          <a:pt x="351203" y="282773"/>
                        </a:cubicBezTo>
                        <a:cubicBezTo>
                          <a:pt x="340052" y="289588"/>
                          <a:pt x="327042" y="286490"/>
                          <a:pt x="314032" y="290207"/>
                        </a:cubicBezTo>
                        <a:cubicBezTo>
                          <a:pt x="301022" y="293924"/>
                          <a:pt x="287394" y="303217"/>
                          <a:pt x="273145" y="305075"/>
                        </a:cubicBezTo>
                        <a:cubicBezTo>
                          <a:pt x="258896" y="306933"/>
                          <a:pt x="244647" y="301358"/>
                          <a:pt x="228540" y="301358"/>
                        </a:cubicBezTo>
                        <a:cubicBezTo>
                          <a:pt x="212433" y="301358"/>
                          <a:pt x="194467" y="302597"/>
                          <a:pt x="176501" y="305075"/>
                        </a:cubicBezTo>
                        <a:cubicBezTo>
                          <a:pt x="158535" y="307553"/>
                          <a:pt x="134994" y="312510"/>
                          <a:pt x="120745" y="316227"/>
                        </a:cubicBezTo>
                        <a:cubicBezTo>
                          <a:pt x="106496" y="319944"/>
                          <a:pt x="99062" y="321183"/>
                          <a:pt x="91008" y="327378"/>
                        </a:cubicBezTo>
                        <a:cubicBezTo>
                          <a:pt x="82954" y="333573"/>
                          <a:pt x="76140" y="341007"/>
                          <a:pt x="72423" y="353397"/>
                        </a:cubicBezTo>
                        <a:cubicBezTo>
                          <a:pt x="68706" y="365787"/>
                          <a:pt x="68086" y="384992"/>
                          <a:pt x="68706" y="401719"/>
                        </a:cubicBezTo>
                        <a:cubicBezTo>
                          <a:pt x="69325" y="418446"/>
                          <a:pt x="74901" y="437031"/>
                          <a:pt x="76140" y="453758"/>
                        </a:cubicBezTo>
                        <a:cubicBezTo>
                          <a:pt x="77379" y="470485"/>
                          <a:pt x="79857" y="489690"/>
                          <a:pt x="76140" y="502080"/>
                        </a:cubicBezTo>
                        <a:cubicBezTo>
                          <a:pt x="72423" y="514470"/>
                          <a:pt x="53837" y="528100"/>
                          <a:pt x="53837" y="528100"/>
                        </a:cubicBezTo>
                        <a:cubicBezTo>
                          <a:pt x="47642" y="536154"/>
                          <a:pt x="43925" y="541109"/>
                          <a:pt x="38969" y="550402"/>
                        </a:cubicBezTo>
                        <a:cubicBezTo>
                          <a:pt x="34013" y="559695"/>
                          <a:pt x="30296" y="571466"/>
                          <a:pt x="24101" y="583856"/>
                        </a:cubicBezTo>
                        <a:cubicBezTo>
                          <a:pt x="17906" y="596246"/>
                          <a:pt x="5515" y="611734"/>
                          <a:pt x="1798" y="624744"/>
                        </a:cubicBezTo>
                        <a:cubicBezTo>
                          <a:pt x="-1919" y="637754"/>
                          <a:pt x="1178" y="650143"/>
                          <a:pt x="1798" y="661914"/>
                        </a:cubicBezTo>
                        <a:cubicBezTo>
                          <a:pt x="2417" y="673685"/>
                          <a:pt x="3037" y="684836"/>
                          <a:pt x="5515" y="695368"/>
                        </a:cubicBezTo>
                        <a:cubicBezTo>
                          <a:pt x="7993" y="705900"/>
                          <a:pt x="10472" y="717051"/>
                          <a:pt x="16667" y="725105"/>
                        </a:cubicBezTo>
                        <a:cubicBezTo>
                          <a:pt x="22862" y="733159"/>
                          <a:pt x="34013" y="738115"/>
                          <a:pt x="42686" y="743690"/>
                        </a:cubicBezTo>
                        <a:cubicBezTo>
                          <a:pt x="51359" y="749265"/>
                          <a:pt x="59413" y="753602"/>
                          <a:pt x="68706" y="758558"/>
                        </a:cubicBezTo>
                        <a:cubicBezTo>
                          <a:pt x="77999" y="763514"/>
                          <a:pt x="88530" y="769710"/>
                          <a:pt x="98442" y="773427"/>
                        </a:cubicBezTo>
                        <a:cubicBezTo>
                          <a:pt x="108354" y="777144"/>
                          <a:pt x="117028" y="777764"/>
                          <a:pt x="128179" y="780861"/>
                        </a:cubicBezTo>
                        <a:cubicBezTo>
                          <a:pt x="139330" y="783958"/>
                          <a:pt x="152340" y="789534"/>
                          <a:pt x="165350" y="792012"/>
                        </a:cubicBezTo>
                        <a:cubicBezTo>
                          <a:pt x="178360" y="794490"/>
                          <a:pt x="193227" y="796968"/>
                          <a:pt x="206237" y="795729"/>
                        </a:cubicBezTo>
                        <a:cubicBezTo>
                          <a:pt x="219247" y="794490"/>
                          <a:pt x="232876" y="789534"/>
                          <a:pt x="243408" y="784578"/>
                        </a:cubicBezTo>
                        <a:cubicBezTo>
                          <a:pt x="253940" y="779622"/>
                          <a:pt x="269428" y="765992"/>
                          <a:pt x="269428" y="765992"/>
                        </a:cubicBezTo>
                        <a:cubicBezTo>
                          <a:pt x="276862" y="760416"/>
                          <a:pt x="279959" y="757939"/>
                          <a:pt x="288013" y="751124"/>
                        </a:cubicBezTo>
                        <a:cubicBezTo>
                          <a:pt x="296067" y="744310"/>
                          <a:pt x="308458" y="733778"/>
                          <a:pt x="317750" y="725105"/>
                        </a:cubicBezTo>
                        <a:cubicBezTo>
                          <a:pt x="327042" y="716432"/>
                          <a:pt x="335096" y="707139"/>
                          <a:pt x="343769" y="699085"/>
                        </a:cubicBezTo>
                        <a:cubicBezTo>
                          <a:pt x="352442" y="691031"/>
                          <a:pt x="359257" y="683598"/>
                          <a:pt x="369789" y="676783"/>
                        </a:cubicBezTo>
                        <a:cubicBezTo>
                          <a:pt x="380321" y="669968"/>
                          <a:pt x="395808" y="664392"/>
                          <a:pt x="406959" y="658197"/>
                        </a:cubicBezTo>
                        <a:cubicBezTo>
                          <a:pt x="418110" y="652002"/>
                          <a:pt x="436696" y="639612"/>
                          <a:pt x="436696" y="639612"/>
                        </a:cubicBezTo>
                        <a:cubicBezTo>
                          <a:pt x="444750" y="634037"/>
                          <a:pt x="447227" y="630939"/>
                          <a:pt x="455281" y="624744"/>
                        </a:cubicBezTo>
                        <a:cubicBezTo>
                          <a:pt x="463335" y="618549"/>
                          <a:pt x="473867" y="609875"/>
                          <a:pt x="485018" y="602441"/>
                        </a:cubicBezTo>
                        <a:cubicBezTo>
                          <a:pt x="496169" y="595007"/>
                          <a:pt x="510418" y="586334"/>
                          <a:pt x="522189" y="580139"/>
                        </a:cubicBezTo>
                        <a:cubicBezTo>
                          <a:pt x="533960" y="573944"/>
                          <a:pt x="550066" y="570226"/>
                          <a:pt x="555642" y="565270"/>
                        </a:cubicBezTo>
                        <a:cubicBezTo>
                          <a:pt x="561217" y="560314"/>
                          <a:pt x="550066" y="552261"/>
                          <a:pt x="555642" y="550402"/>
                        </a:cubicBezTo>
                        <a:cubicBezTo>
                          <a:pt x="561218" y="548544"/>
                          <a:pt x="576706" y="551022"/>
                          <a:pt x="589096" y="554119"/>
                        </a:cubicBezTo>
                        <a:cubicBezTo>
                          <a:pt x="601486" y="557216"/>
                          <a:pt x="615116" y="564031"/>
                          <a:pt x="629984" y="568987"/>
                        </a:cubicBezTo>
                        <a:cubicBezTo>
                          <a:pt x="644852" y="573943"/>
                          <a:pt x="662818" y="578900"/>
                          <a:pt x="678306" y="583856"/>
                        </a:cubicBezTo>
                        <a:cubicBezTo>
                          <a:pt x="693794" y="588812"/>
                          <a:pt x="705565" y="598105"/>
                          <a:pt x="722911" y="598724"/>
                        </a:cubicBezTo>
                        <a:cubicBezTo>
                          <a:pt x="740257" y="599344"/>
                          <a:pt x="763799" y="591290"/>
                          <a:pt x="782384" y="587573"/>
                        </a:cubicBezTo>
                        <a:cubicBezTo>
                          <a:pt x="800969" y="583856"/>
                          <a:pt x="818935" y="585095"/>
                          <a:pt x="834423" y="576422"/>
                        </a:cubicBezTo>
                        <a:cubicBezTo>
                          <a:pt x="849911" y="567749"/>
                          <a:pt x="862921" y="546685"/>
                          <a:pt x="875311" y="535534"/>
                        </a:cubicBezTo>
                        <a:cubicBezTo>
                          <a:pt x="887701" y="524383"/>
                          <a:pt x="898232" y="525002"/>
                          <a:pt x="908764" y="509514"/>
                        </a:cubicBezTo>
                        <a:cubicBezTo>
                          <a:pt x="919296" y="494026"/>
                          <a:pt x="932925" y="458714"/>
                          <a:pt x="938501" y="442607"/>
                        </a:cubicBezTo>
                        <a:cubicBezTo>
                          <a:pt x="944077" y="426500"/>
                          <a:pt x="943457" y="423402"/>
                          <a:pt x="942218" y="412870"/>
                        </a:cubicBezTo>
                        <a:cubicBezTo>
                          <a:pt x="940979" y="402338"/>
                          <a:pt x="937262" y="386232"/>
                          <a:pt x="931067" y="379417"/>
                        </a:cubicBezTo>
                        <a:cubicBezTo>
                          <a:pt x="924872" y="372602"/>
                          <a:pt x="905047" y="371983"/>
                          <a:pt x="905047" y="371983"/>
                        </a:cubicBezTo>
                        <a:cubicBezTo>
                          <a:pt x="896374" y="369505"/>
                          <a:pt x="890179" y="368885"/>
                          <a:pt x="879028" y="364548"/>
                        </a:cubicBezTo>
                        <a:cubicBezTo>
                          <a:pt x="867877" y="360211"/>
                          <a:pt x="844335" y="356495"/>
                          <a:pt x="838140" y="345963"/>
                        </a:cubicBezTo>
                        <a:cubicBezTo>
                          <a:pt x="831945" y="335431"/>
                          <a:pt x="841237" y="314368"/>
                          <a:pt x="841857" y="301358"/>
                        </a:cubicBezTo>
                        <a:cubicBezTo>
                          <a:pt x="842476" y="288348"/>
                          <a:pt x="841237" y="280915"/>
                          <a:pt x="841857" y="267905"/>
                        </a:cubicBezTo>
                        <a:cubicBezTo>
                          <a:pt x="842476" y="254895"/>
                          <a:pt x="845574" y="223300"/>
                          <a:pt x="845574" y="223300"/>
                        </a:cubicBezTo>
                        <a:cubicBezTo>
                          <a:pt x="849291" y="212149"/>
                          <a:pt x="857344" y="209670"/>
                          <a:pt x="864159" y="200997"/>
                        </a:cubicBezTo>
                        <a:cubicBezTo>
                          <a:pt x="870974" y="192324"/>
                          <a:pt x="877789" y="179315"/>
                          <a:pt x="886462" y="171261"/>
                        </a:cubicBezTo>
                        <a:cubicBezTo>
                          <a:pt x="895135" y="163207"/>
                          <a:pt x="905666" y="158870"/>
                          <a:pt x="916198" y="152675"/>
                        </a:cubicBezTo>
                        <a:cubicBezTo>
                          <a:pt x="926730" y="146480"/>
                          <a:pt x="938501" y="139046"/>
                          <a:pt x="949652" y="134090"/>
                        </a:cubicBezTo>
                        <a:cubicBezTo>
                          <a:pt x="960803" y="129134"/>
                          <a:pt x="1002930" y="119841"/>
                          <a:pt x="1001691" y="111787"/>
                        </a:cubicBezTo>
                        <a:close/>
                      </a:path>
                    </a:pathLst>
                  </a:custGeom>
                  <a:grp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Freeform 11">
                    <a:extLst>
                      <a:ext uri="{FF2B5EF4-FFF2-40B4-BE49-F238E27FC236}">
                        <a16:creationId xmlns:a16="http://schemas.microsoft.com/office/drawing/2014/main" id="{7EB76297-F501-1F47-BAB2-079C9B492EE5}"/>
                      </a:ext>
                    </a:extLst>
                  </p:cNvPr>
                  <p:cNvSpPr/>
                  <p:nvPr/>
                </p:nvSpPr>
                <p:spPr>
                  <a:xfrm>
                    <a:off x="4325140" y="1076223"/>
                    <a:ext cx="949408" cy="835714"/>
                  </a:xfrm>
                  <a:custGeom>
                    <a:avLst/>
                    <a:gdLst>
                      <a:gd name="connsiteX0" fmla="*/ 876326 w 949408"/>
                      <a:gd name="connsiteY0" fmla="*/ 76302 h 835714"/>
                      <a:gd name="connsiteX1" fmla="*/ 800126 w 949408"/>
                      <a:gd name="connsiteY1" fmla="*/ 31852 h 835714"/>
                      <a:gd name="connsiteX2" fmla="*/ 749326 w 949408"/>
                      <a:gd name="connsiteY2" fmla="*/ 19152 h 835714"/>
                      <a:gd name="connsiteX3" fmla="*/ 701701 w 949408"/>
                      <a:gd name="connsiteY3" fmla="*/ 6452 h 835714"/>
                      <a:gd name="connsiteX4" fmla="*/ 657251 w 949408"/>
                      <a:gd name="connsiteY4" fmla="*/ 102 h 835714"/>
                      <a:gd name="connsiteX5" fmla="*/ 622326 w 949408"/>
                      <a:gd name="connsiteY5" fmla="*/ 3277 h 835714"/>
                      <a:gd name="connsiteX6" fmla="*/ 587401 w 949408"/>
                      <a:gd name="connsiteY6" fmla="*/ 12802 h 835714"/>
                      <a:gd name="connsiteX7" fmla="*/ 558826 w 949408"/>
                      <a:gd name="connsiteY7" fmla="*/ 19152 h 835714"/>
                      <a:gd name="connsiteX8" fmla="*/ 542951 w 949408"/>
                      <a:gd name="connsiteY8" fmla="*/ 25502 h 835714"/>
                      <a:gd name="connsiteX9" fmla="*/ 511201 w 949408"/>
                      <a:gd name="connsiteY9" fmla="*/ 47727 h 835714"/>
                      <a:gd name="connsiteX10" fmla="*/ 476276 w 949408"/>
                      <a:gd name="connsiteY10" fmla="*/ 54077 h 835714"/>
                      <a:gd name="connsiteX11" fmla="*/ 457226 w 949408"/>
                      <a:gd name="connsiteY11" fmla="*/ 76302 h 835714"/>
                      <a:gd name="connsiteX12" fmla="*/ 438176 w 949408"/>
                      <a:gd name="connsiteY12" fmla="*/ 98527 h 835714"/>
                      <a:gd name="connsiteX13" fmla="*/ 422301 w 949408"/>
                      <a:gd name="connsiteY13" fmla="*/ 127102 h 835714"/>
                      <a:gd name="connsiteX14" fmla="*/ 419126 w 949408"/>
                      <a:gd name="connsiteY14" fmla="*/ 158852 h 835714"/>
                      <a:gd name="connsiteX15" fmla="*/ 412776 w 949408"/>
                      <a:gd name="connsiteY15" fmla="*/ 193777 h 835714"/>
                      <a:gd name="connsiteX16" fmla="*/ 406426 w 949408"/>
                      <a:gd name="connsiteY16" fmla="*/ 228702 h 835714"/>
                      <a:gd name="connsiteX17" fmla="*/ 403251 w 949408"/>
                      <a:gd name="connsiteY17" fmla="*/ 266802 h 835714"/>
                      <a:gd name="connsiteX18" fmla="*/ 390551 w 949408"/>
                      <a:gd name="connsiteY18" fmla="*/ 292202 h 835714"/>
                      <a:gd name="connsiteX19" fmla="*/ 371501 w 949408"/>
                      <a:gd name="connsiteY19" fmla="*/ 311252 h 835714"/>
                      <a:gd name="connsiteX20" fmla="*/ 339751 w 949408"/>
                      <a:gd name="connsiteY20" fmla="*/ 317602 h 835714"/>
                      <a:gd name="connsiteX21" fmla="*/ 295301 w 949408"/>
                      <a:gd name="connsiteY21" fmla="*/ 314427 h 835714"/>
                      <a:gd name="connsiteX22" fmla="*/ 257201 w 949408"/>
                      <a:gd name="connsiteY22" fmla="*/ 311252 h 835714"/>
                      <a:gd name="connsiteX23" fmla="*/ 209576 w 949408"/>
                      <a:gd name="connsiteY23" fmla="*/ 311252 h 835714"/>
                      <a:gd name="connsiteX24" fmla="*/ 168301 w 949408"/>
                      <a:gd name="connsiteY24" fmla="*/ 317602 h 835714"/>
                      <a:gd name="connsiteX25" fmla="*/ 133376 w 949408"/>
                      <a:gd name="connsiteY25" fmla="*/ 327127 h 835714"/>
                      <a:gd name="connsiteX26" fmla="*/ 95276 w 949408"/>
                      <a:gd name="connsiteY26" fmla="*/ 352527 h 835714"/>
                      <a:gd name="connsiteX27" fmla="*/ 76226 w 949408"/>
                      <a:gd name="connsiteY27" fmla="*/ 387452 h 835714"/>
                      <a:gd name="connsiteX28" fmla="*/ 54001 w 949408"/>
                      <a:gd name="connsiteY28" fmla="*/ 425552 h 835714"/>
                      <a:gd name="connsiteX29" fmla="*/ 44476 w 949408"/>
                      <a:gd name="connsiteY29" fmla="*/ 457302 h 835714"/>
                      <a:gd name="connsiteX30" fmla="*/ 22251 w 949408"/>
                      <a:gd name="connsiteY30" fmla="*/ 508102 h 835714"/>
                      <a:gd name="connsiteX31" fmla="*/ 3201 w 949408"/>
                      <a:gd name="connsiteY31" fmla="*/ 552552 h 835714"/>
                      <a:gd name="connsiteX32" fmla="*/ 26 w 949408"/>
                      <a:gd name="connsiteY32" fmla="*/ 600177 h 835714"/>
                      <a:gd name="connsiteX33" fmla="*/ 3201 w 949408"/>
                      <a:gd name="connsiteY33" fmla="*/ 647802 h 835714"/>
                      <a:gd name="connsiteX34" fmla="*/ 19076 w 949408"/>
                      <a:gd name="connsiteY34" fmla="*/ 689077 h 835714"/>
                      <a:gd name="connsiteX35" fmla="*/ 34951 w 949408"/>
                      <a:gd name="connsiteY35" fmla="*/ 717652 h 835714"/>
                      <a:gd name="connsiteX36" fmla="*/ 54001 w 949408"/>
                      <a:gd name="connsiteY36" fmla="*/ 749402 h 835714"/>
                      <a:gd name="connsiteX37" fmla="*/ 73051 w 949408"/>
                      <a:gd name="connsiteY37" fmla="*/ 784327 h 835714"/>
                      <a:gd name="connsiteX38" fmla="*/ 92101 w 949408"/>
                      <a:gd name="connsiteY38" fmla="*/ 809727 h 835714"/>
                      <a:gd name="connsiteX39" fmla="*/ 114326 w 949408"/>
                      <a:gd name="connsiteY39" fmla="*/ 825602 h 835714"/>
                      <a:gd name="connsiteX40" fmla="*/ 142901 w 949408"/>
                      <a:gd name="connsiteY40" fmla="*/ 835127 h 835714"/>
                      <a:gd name="connsiteX41" fmla="*/ 184176 w 949408"/>
                      <a:gd name="connsiteY41" fmla="*/ 831952 h 835714"/>
                      <a:gd name="connsiteX42" fmla="*/ 228626 w 949408"/>
                      <a:gd name="connsiteY42" fmla="*/ 809727 h 835714"/>
                      <a:gd name="connsiteX43" fmla="*/ 260376 w 949408"/>
                      <a:gd name="connsiteY43" fmla="*/ 790677 h 835714"/>
                      <a:gd name="connsiteX44" fmla="*/ 304826 w 949408"/>
                      <a:gd name="connsiteY44" fmla="*/ 762102 h 835714"/>
                      <a:gd name="connsiteX45" fmla="*/ 346101 w 949408"/>
                      <a:gd name="connsiteY45" fmla="*/ 739877 h 835714"/>
                      <a:gd name="connsiteX46" fmla="*/ 384201 w 949408"/>
                      <a:gd name="connsiteY46" fmla="*/ 704952 h 835714"/>
                      <a:gd name="connsiteX47" fmla="*/ 419126 w 949408"/>
                      <a:gd name="connsiteY47" fmla="*/ 676377 h 835714"/>
                      <a:gd name="connsiteX48" fmla="*/ 447701 w 949408"/>
                      <a:gd name="connsiteY48" fmla="*/ 647802 h 835714"/>
                      <a:gd name="connsiteX49" fmla="*/ 463576 w 949408"/>
                      <a:gd name="connsiteY49" fmla="*/ 619227 h 835714"/>
                      <a:gd name="connsiteX50" fmla="*/ 485801 w 949408"/>
                      <a:gd name="connsiteY50" fmla="*/ 587477 h 835714"/>
                      <a:gd name="connsiteX51" fmla="*/ 495326 w 949408"/>
                      <a:gd name="connsiteY51" fmla="*/ 546202 h 835714"/>
                      <a:gd name="connsiteX52" fmla="*/ 520726 w 949408"/>
                      <a:gd name="connsiteY52" fmla="*/ 527152 h 835714"/>
                      <a:gd name="connsiteX53" fmla="*/ 539776 w 949408"/>
                      <a:gd name="connsiteY53" fmla="*/ 517627 h 835714"/>
                      <a:gd name="connsiteX54" fmla="*/ 565176 w 949408"/>
                      <a:gd name="connsiteY54" fmla="*/ 523977 h 835714"/>
                      <a:gd name="connsiteX55" fmla="*/ 590576 w 949408"/>
                      <a:gd name="connsiteY55" fmla="*/ 536677 h 835714"/>
                      <a:gd name="connsiteX56" fmla="*/ 619151 w 949408"/>
                      <a:gd name="connsiteY56" fmla="*/ 558902 h 835714"/>
                      <a:gd name="connsiteX57" fmla="*/ 654076 w 949408"/>
                      <a:gd name="connsiteY57" fmla="*/ 577952 h 835714"/>
                      <a:gd name="connsiteX58" fmla="*/ 692176 w 949408"/>
                      <a:gd name="connsiteY58" fmla="*/ 590652 h 835714"/>
                      <a:gd name="connsiteX59" fmla="*/ 736626 w 949408"/>
                      <a:gd name="connsiteY59" fmla="*/ 593827 h 835714"/>
                      <a:gd name="connsiteX60" fmla="*/ 787426 w 949408"/>
                      <a:gd name="connsiteY60" fmla="*/ 587477 h 835714"/>
                      <a:gd name="connsiteX61" fmla="*/ 825526 w 949408"/>
                      <a:gd name="connsiteY61" fmla="*/ 571602 h 835714"/>
                      <a:gd name="connsiteX62" fmla="*/ 873151 w 949408"/>
                      <a:gd name="connsiteY62" fmla="*/ 558902 h 835714"/>
                      <a:gd name="connsiteX63" fmla="*/ 914426 w 949408"/>
                      <a:gd name="connsiteY63" fmla="*/ 536677 h 835714"/>
                      <a:gd name="connsiteX64" fmla="*/ 939826 w 949408"/>
                      <a:gd name="connsiteY64" fmla="*/ 504927 h 835714"/>
                      <a:gd name="connsiteX65" fmla="*/ 949351 w 949408"/>
                      <a:gd name="connsiteY65" fmla="*/ 454127 h 835714"/>
                      <a:gd name="connsiteX66" fmla="*/ 943001 w 949408"/>
                      <a:gd name="connsiteY66" fmla="*/ 425552 h 835714"/>
                      <a:gd name="connsiteX67" fmla="*/ 927126 w 949408"/>
                      <a:gd name="connsiteY67" fmla="*/ 400152 h 835714"/>
                      <a:gd name="connsiteX68" fmla="*/ 901726 w 949408"/>
                      <a:gd name="connsiteY68" fmla="*/ 381102 h 835714"/>
                      <a:gd name="connsiteX69" fmla="*/ 876326 w 949408"/>
                      <a:gd name="connsiteY69" fmla="*/ 358877 h 835714"/>
                      <a:gd name="connsiteX70" fmla="*/ 860451 w 949408"/>
                      <a:gd name="connsiteY70" fmla="*/ 327127 h 835714"/>
                      <a:gd name="connsiteX71" fmla="*/ 847751 w 949408"/>
                      <a:gd name="connsiteY71" fmla="*/ 298552 h 835714"/>
                      <a:gd name="connsiteX72" fmla="*/ 838226 w 949408"/>
                      <a:gd name="connsiteY72" fmla="*/ 266802 h 835714"/>
                      <a:gd name="connsiteX73" fmla="*/ 841401 w 949408"/>
                      <a:gd name="connsiteY73" fmla="*/ 219177 h 835714"/>
                      <a:gd name="connsiteX74" fmla="*/ 863626 w 949408"/>
                      <a:gd name="connsiteY74" fmla="*/ 184252 h 835714"/>
                      <a:gd name="connsiteX75" fmla="*/ 892201 w 949408"/>
                      <a:gd name="connsiteY75" fmla="*/ 133452 h 835714"/>
                      <a:gd name="connsiteX76" fmla="*/ 876326 w 949408"/>
                      <a:gd name="connsiteY76" fmla="*/ 76302 h 8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49408" h="835714">
                        <a:moveTo>
                          <a:pt x="876326" y="76302"/>
                        </a:moveTo>
                        <a:cubicBezTo>
                          <a:pt x="860980" y="59369"/>
                          <a:pt x="821293" y="41377"/>
                          <a:pt x="800126" y="31852"/>
                        </a:cubicBezTo>
                        <a:cubicBezTo>
                          <a:pt x="778959" y="22327"/>
                          <a:pt x="749326" y="19152"/>
                          <a:pt x="749326" y="19152"/>
                        </a:cubicBezTo>
                        <a:cubicBezTo>
                          <a:pt x="732922" y="14919"/>
                          <a:pt x="717047" y="9627"/>
                          <a:pt x="701701" y="6452"/>
                        </a:cubicBezTo>
                        <a:cubicBezTo>
                          <a:pt x="686355" y="3277"/>
                          <a:pt x="670480" y="631"/>
                          <a:pt x="657251" y="102"/>
                        </a:cubicBezTo>
                        <a:cubicBezTo>
                          <a:pt x="644022" y="-427"/>
                          <a:pt x="633968" y="1160"/>
                          <a:pt x="622326" y="3277"/>
                        </a:cubicBezTo>
                        <a:cubicBezTo>
                          <a:pt x="610684" y="5394"/>
                          <a:pt x="597984" y="10156"/>
                          <a:pt x="587401" y="12802"/>
                        </a:cubicBezTo>
                        <a:cubicBezTo>
                          <a:pt x="576818" y="15448"/>
                          <a:pt x="558826" y="19152"/>
                          <a:pt x="558826" y="19152"/>
                        </a:cubicBezTo>
                        <a:cubicBezTo>
                          <a:pt x="551418" y="21269"/>
                          <a:pt x="550888" y="20739"/>
                          <a:pt x="542951" y="25502"/>
                        </a:cubicBezTo>
                        <a:cubicBezTo>
                          <a:pt x="535013" y="30264"/>
                          <a:pt x="522313" y="42965"/>
                          <a:pt x="511201" y="47727"/>
                        </a:cubicBezTo>
                        <a:cubicBezTo>
                          <a:pt x="500089" y="52489"/>
                          <a:pt x="485272" y="49315"/>
                          <a:pt x="476276" y="54077"/>
                        </a:cubicBezTo>
                        <a:cubicBezTo>
                          <a:pt x="467280" y="58839"/>
                          <a:pt x="457226" y="76302"/>
                          <a:pt x="457226" y="76302"/>
                        </a:cubicBezTo>
                        <a:cubicBezTo>
                          <a:pt x="450876" y="83710"/>
                          <a:pt x="443997" y="90060"/>
                          <a:pt x="438176" y="98527"/>
                        </a:cubicBezTo>
                        <a:cubicBezTo>
                          <a:pt x="432355" y="106994"/>
                          <a:pt x="425476" y="117048"/>
                          <a:pt x="422301" y="127102"/>
                        </a:cubicBezTo>
                        <a:cubicBezTo>
                          <a:pt x="419126" y="137156"/>
                          <a:pt x="420713" y="147740"/>
                          <a:pt x="419126" y="158852"/>
                        </a:cubicBezTo>
                        <a:cubicBezTo>
                          <a:pt x="417539" y="169964"/>
                          <a:pt x="412776" y="193777"/>
                          <a:pt x="412776" y="193777"/>
                        </a:cubicBezTo>
                        <a:cubicBezTo>
                          <a:pt x="410659" y="205419"/>
                          <a:pt x="408013" y="216531"/>
                          <a:pt x="406426" y="228702"/>
                        </a:cubicBezTo>
                        <a:cubicBezTo>
                          <a:pt x="404839" y="240873"/>
                          <a:pt x="405897" y="256219"/>
                          <a:pt x="403251" y="266802"/>
                        </a:cubicBezTo>
                        <a:cubicBezTo>
                          <a:pt x="400605" y="277385"/>
                          <a:pt x="395843" y="284794"/>
                          <a:pt x="390551" y="292202"/>
                        </a:cubicBezTo>
                        <a:cubicBezTo>
                          <a:pt x="385259" y="299610"/>
                          <a:pt x="379968" y="307019"/>
                          <a:pt x="371501" y="311252"/>
                        </a:cubicBezTo>
                        <a:cubicBezTo>
                          <a:pt x="363034" y="315485"/>
                          <a:pt x="352451" y="317073"/>
                          <a:pt x="339751" y="317602"/>
                        </a:cubicBezTo>
                        <a:cubicBezTo>
                          <a:pt x="327051" y="318131"/>
                          <a:pt x="295301" y="314427"/>
                          <a:pt x="295301" y="314427"/>
                        </a:cubicBezTo>
                        <a:cubicBezTo>
                          <a:pt x="281543" y="313369"/>
                          <a:pt x="271488" y="311781"/>
                          <a:pt x="257201" y="311252"/>
                        </a:cubicBezTo>
                        <a:cubicBezTo>
                          <a:pt x="242913" y="310723"/>
                          <a:pt x="224393" y="310194"/>
                          <a:pt x="209576" y="311252"/>
                        </a:cubicBezTo>
                        <a:cubicBezTo>
                          <a:pt x="194759" y="312310"/>
                          <a:pt x="181001" y="314956"/>
                          <a:pt x="168301" y="317602"/>
                        </a:cubicBezTo>
                        <a:cubicBezTo>
                          <a:pt x="155601" y="320248"/>
                          <a:pt x="145547" y="321306"/>
                          <a:pt x="133376" y="327127"/>
                        </a:cubicBezTo>
                        <a:cubicBezTo>
                          <a:pt x="121205" y="332948"/>
                          <a:pt x="104801" y="342473"/>
                          <a:pt x="95276" y="352527"/>
                        </a:cubicBezTo>
                        <a:cubicBezTo>
                          <a:pt x="85751" y="362581"/>
                          <a:pt x="83105" y="375281"/>
                          <a:pt x="76226" y="387452"/>
                        </a:cubicBezTo>
                        <a:cubicBezTo>
                          <a:pt x="69347" y="399623"/>
                          <a:pt x="59293" y="413910"/>
                          <a:pt x="54001" y="425552"/>
                        </a:cubicBezTo>
                        <a:cubicBezTo>
                          <a:pt x="48709" y="437194"/>
                          <a:pt x="49768" y="443544"/>
                          <a:pt x="44476" y="457302"/>
                        </a:cubicBezTo>
                        <a:cubicBezTo>
                          <a:pt x="39184" y="471060"/>
                          <a:pt x="29130" y="492227"/>
                          <a:pt x="22251" y="508102"/>
                        </a:cubicBezTo>
                        <a:cubicBezTo>
                          <a:pt x="15372" y="523977"/>
                          <a:pt x="6905" y="537206"/>
                          <a:pt x="3201" y="552552"/>
                        </a:cubicBezTo>
                        <a:cubicBezTo>
                          <a:pt x="-503" y="567898"/>
                          <a:pt x="26" y="584302"/>
                          <a:pt x="26" y="600177"/>
                        </a:cubicBezTo>
                        <a:cubicBezTo>
                          <a:pt x="26" y="616052"/>
                          <a:pt x="26" y="632985"/>
                          <a:pt x="3201" y="647802"/>
                        </a:cubicBezTo>
                        <a:cubicBezTo>
                          <a:pt x="6376" y="662619"/>
                          <a:pt x="13784" y="677435"/>
                          <a:pt x="19076" y="689077"/>
                        </a:cubicBezTo>
                        <a:cubicBezTo>
                          <a:pt x="24368" y="700719"/>
                          <a:pt x="29130" y="707598"/>
                          <a:pt x="34951" y="717652"/>
                        </a:cubicBezTo>
                        <a:cubicBezTo>
                          <a:pt x="40772" y="727706"/>
                          <a:pt x="47651" y="738290"/>
                          <a:pt x="54001" y="749402"/>
                        </a:cubicBezTo>
                        <a:cubicBezTo>
                          <a:pt x="60351" y="760514"/>
                          <a:pt x="66701" y="774273"/>
                          <a:pt x="73051" y="784327"/>
                        </a:cubicBezTo>
                        <a:cubicBezTo>
                          <a:pt x="79401" y="794381"/>
                          <a:pt x="92101" y="809727"/>
                          <a:pt x="92101" y="809727"/>
                        </a:cubicBezTo>
                        <a:cubicBezTo>
                          <a:pt x="98980" y="816606"/>
                          <a:pt x="105859" y="821369"/>
                          <a:pt x="114326" y="825602"/>
                        </a:cubicBezTo>
                        <a:cubicBezTo>
                          <a:pt x="122793" y="829835"/>
                          <a:pt x="131259" y="834069"/>
                          <a:pt x="142901" y="835127"/>
                        </a:cubicBezTo>
                        <a:cubicBezTo>
                          <a:pt x="154543" y="836185"/>
                          <a:pt x="169889" y="836185"/>
                          <a:pt x="184176" y="831952"/>
                        </a:cubicBezTo>
                        <a:cubicBezTo>
                          <a:pt x="198463" y="827719"/>
                          <a:pt x="215926" y="816606"/>
                          <a:pt x="228626" y="809727"/>
                        </a:cubicBezTo>
                        <a:cubicBezTo>
                          <a:pt x="241326" y="802848"/>
                          <a:pt x="247676" y="798614"/>
                          <a:pt x="260376" y="790677"/>
                        </a:cubicBezTo>
                        <a:cubicBezTo>
                          <a:pt x="273076" y="782740"/>
                          <a:pt x="290538" y="770569"/>
                          <a:pt x="304826" y="762102"/>
                        </a:cubicBezTo>
                        <a:cubicBezTo>
                          <a:pt x="319114" y="753635"/>
                          <a:pt x="332872" y="749402"/>
                          <a:pt x="346101" y="739877"/>
                        </a:cubicBezTo>
                        <a:cubicBezTo>
                          <a:pt x="359330" y="730352"/>
                          <a:pt x="372030" y="715535"/>
                          <a:pt x="384201" y="704952"/>
                        </a:cubicBezTo>
                        <a:cubicBezTo>
                          <a:pt x="396372" y="694369"/>
                          <a:pt x="408543" y="685902"/>
                          <a:pt x="419126" y="676377"/>
                        </a:cubicBezTo>
                        <a:cubicBezTo>
                          <a:pt x="429709" y="666852"/>
                          <a:pt x="440293" y="657327"/>
                          <a:pt x="447701" y="647802"/>
                        </a:cubicBezTo>
                        <a:cubicBezTo>
                          <a:pt x="455109" y="638277"/>
                          <a:pt x="457226" y="629281"/>
                          <a:pt x="463576" y="619227"/>
                        </a:cubicBezTo>
                        <a:cubicBezTo>
                          <a:pt x="469926" y="609173"/>
                          <a:pt x="480509" y="599648"/>
                          <a:pt x="485801" y="587477"/>
                        </a:cubicBezTo>
                        <a:cubicBezTo>
                          <a:pt x="491093" y="575306"/>
                          <a:pt x="489505" y="556256"/>
                          <a:pt x="495326" y="546202"/>
                        </a:cubicBezTo>
                        <a:cubicBezTo>
                          <a:pt x="501147" y="536148"/>
                          <a:pt x="520726" y="527152"/>
                          <a:pt x="520726" y="527152"/>
                        </a:cubicBezTo>
                        <a:cubicBezTo>
                          <a:pt x="528134" y="522390"/>
                          <a:pt x="532368" y="518156"/>
                          <a:pt x="539776" y="517627"/>
                        </a:cubicBezTo>
                        <a:cubicBezTo>
                          <a:pt x="547184" y="517098"/>
                          <a:pt x="556709" y="520802"/>
                          <a:pt x="565176" y="523977"/>
                        </a:cubicBezTo>
                        <a:cubicBezTo>
                          <a:pt x="573643" y="527152"/>
                          <a:pt x="581580" y="530856"/>
                          <a:pt x="590576" y="536677"/>
                        </a:cubicBezTo>
                        <a:cubicBezTo>
                          <a:pt x="599572" y="542498"/>
                          <a:pt x="608568" y="552023"/>
                          <a:pt x="619151" y="558902"/>
                        </a:cubicBezTo>
                        <a:cubicBezTo>
                          <a:pt x="629734" y="565781"/>
                          <a:pt x="641905" y="572660"/>
                          <a:pt x="654076" y="577952"/>
                        </a:cubicBezTo>
                        <a:cubicBezTo>
                          <a:pt x="666247" y="583244"/>
                          <a:pt x="678418" y="588006"/>
                          <a:pt x="692176" y="590652"/>
                        </a:cubicBezTo>
                        <a:cubicBezTo>
                          <a:pt x="705934" y="593298"/>
                          <a:pt x="720751" y="594356"/>
                          <a:pt x="736626" y="593827"/>
                        </a:cubicBezTo>
                        <a:cubicBezTo>
                          <a:pt x="752501" y="593298"/>
                          <a:pt x="772609" y="591181"/>
                          <a:pt x="787426" y="587477"/>
                        </a:cubicBezTo>
                        <a:cubicBezTo>
                          <a:pt x="802243" y="583773"/>
                          <a:pt x="811238" y="576365"/>
                          <a:pt x="825526" y="571602"/>
                        </a:cubicBezTo>
                        <a:cubicBezTo>
                          <a:pt x="839814" y="566839"/>
                          <a:pt x="858334" y="564723"/>
                          <a:pt x="873151" y="558902"/>
                        </a:cubicBezTo>
                        <a:cubicBezTo>
                          <a:pt x="887968" y="553081"/>
                          <a:pt x="903314" y="545673"/>
                          <a:pt x="914426" y="536677"/>
                        </a:cubicBezTo>
                        <a:cubicBezTo>
                          <a:pt x="925538" y="527681"/>
                          <a:pt x="934005" y="518685"/>
                          <a:pt x="939826" y="504927"/>
                        </a:cubicBezTo>
                        <a:cubicBezTo>
                          <a:pt x="945647" y="491169"/>
                          <a:pt x="948822" y="467356"/>
                          <a:pt x="949351" y="454127"/>
                        </a:cubicBezTo>
                        <a:cubicBezTo>
                          <a:pt x="949880" y="440898"/>
                          <a:pt x="946705" y="434548"/>
                          <a:pt x="943001" y="425552"/>
                        </a:cubicBezTo>
                        <a:cubicBezTo>
                          <a:pt x="939297" y="416556"/>
                          <a:pt x="934005" y="407560"/>
                          <a:pt x="927126" y="400152"/>
                        </a:cubicBezTo>
                        <a:cubicBezTo>
                          <a:pt x="920247" y="392744"/>
                          <a:pt x="910193" y="387981"/>
                          <a:pt x="901726" y="381102"/>
                        </a:cubicBezTo>
                        <a:cubicBezTo>
                          <a:pt x="893259" y="374223"/>
                          <a:pt x="883205" y="367873"/>
                          <a:pt x="876326" y="358877"/>
                        </a:cubicBezTo>
                        <a:cubicBezTo>
                          <a:pt x="869447" y="349881"/>
                          <a:pt x="865213" y="337181"/>
                          <a:pt x="860451" y="327127"/>
                        </a:cubicBezTo>
                        <a:cubicBezTo>
                          <a:pt x="855688" y="317073"/>
                          <a:pt x="851455" y="308606"/>
                          <a:pt x="847751" y="298552"/>
                        </a:cubicBezTo>
                        <a:cubicBezTo>
                          <a:pt x="844047" y="288498"/>
                          <a:pt x="839284" y="280031"/>
                          <a:pt x="838226" y="266802"/>
                        </a:cubicBezTo>
                        <a:cubicBezTo>
                          <a:pt x="837168" y="253573"/>
                          <a:pt x="837168" y="232935"/>
                          <a:pt x="841401" y="219177"/>
                        </a:cubicBezTo>
                        <a:cubicBezTo>
                          <a:pt x="845634" y="205419"/>
                          <a:pt x="855159" y="198540"/>
                          <a:pt x="863626" y="184252"/>
                        </a:cubicBezTo>
                        <a:cubicBezTo>
                          <a:pt x="872093" y="169964"/>
                          <a:pt x="888497" y="146681"/>
                          <a:pt x="892201" y="133452"/>
                        </a:cubicBezTo>
                        <a:cubicBezTo>
                          <a:pt x="895905" y="120223"/>
                          <a:pt x="891672" y="93235"/>
                          <a:pt x="876326" y="76302"/>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1" name="Freeform 80">
                    <a:extLst>
                      <a:ext uri="{FF2B5EF4-FFF2-40B4-BE49-F238E27FC236}">
                        <a16:creationId xmlns:a16="http://schemas.microsoft.com/office/drawing/2014/main" id="{32AF5692-C575-C444-9DE3-70A87BF2EA1D}"/>
                      </a:ext>
                    </a:extLst>
                  </p:cNvPr>
                  <p:cNvSpPr/>
                  <p:nvPr/>
                </p:nvSpPr>
                <p:spPr>
                  <a:xfrm>
                    <a:off x="4327499" y="2901848"/>
                    <a:ext cx="949408" cy="835714"/>
                  </a:xfrm>
                  <a:custGeom>
                    <a:avLst/>
                    <a:gdLst>
                      <a:gd name="connsiteX0" fmla="*/ 876326 w 949408"/>
                      <a:gd name="connsiteY0" fmla="*/ 76302 h 835714"/>
                      <a:gd name="connsiteX1" fmla="*/ 800126 w 949408"/>
                      <a:gd name="connsiteY1" fmla="*/ 31852 h 835714"/>
                      <a:gd name="connsiteX2" fmla="*/ 749326 w 949408"/>
                      <a:gd name="connsiteY2" fmla="*/ 19152 h 835714"/>
                      <a:gd name="connsiteX3" fmla="*/ 701701 w 949408"/>
                      <a:gd name="connsiteY3" fmla="*/ 6452 h 835714"/>
                      <a:gd name="connsiteX4" fmla="*/ 657251 w 949408"/>
                      <a:gd name="connsiteY4" fmla="*/ 102 h 835714"/>
                      <a:gd name="connsiteX5" fmla="*/ 622326 w 949408"/>
                      <a:gd name="connsiteY5" fmla="*/ 3277 h 835714"/>
                      <a:gd name="connsiteX6" fmla="*/ 587401 w 949408"/>
                      <a:gd name="connsiteY6" fmla="*/ 12802 h 835714"/>
                      <a:gd name="connsiteX7" fmla="*/ 558826 w 949408"/>
                      <a:gd name="connsiteY7" fmla="*/ 19152 h 835714"/>
                      <a:gd name="connsiteX8" fmla="*/ 542951 w 949408"/>
                      <a:gd name="connsiteY8" fmla="*/ 25502 h 835714"/>
                      <a:gd name="connsiteX9" fmla="*/ 511201 w 949408"/>
                      <a:gd name="connsiteY9" fmla="*/ 47727 h 835714"/>
                      <a:gd name="connsiteX10" fmla="*/ 476276 w 949408"/>
                      <a:gd name="connsiteY10" fmla="*/ 54077 h 835714"/>
                      <a:gd name="connsiteX11" fmla="*/ 457226 w 949408"/>
                      <a:gd name="connsiteY11" fmla="*/ 76302 h 835714"/>
                      <a:gd name="connsiteX12" fmla="*/ 438176 w 949408"/>
                      <a:gd name="connsiteY12" fmla="*/ 98527 h 835714"/>
                      <a:gd name="connsiteX13" fmla="*/ 422301 w 949408"/>
                      <a:gd name="connsiteY13" fmla="*/ 127102 h 835714"/>
                      <a:gd name="connsiteX14" fmla="*/ 419126 w 949408"/>
                      <a:gd name="connsiteY14" fmla="*/ 158852 h 835714"/>
                      <a:gd name="connsiteX15" fmla="*/ 412776 w 949408"/>
                      <a:gd name="connsiteY15" fmla="*/ 193777 h 835714"/>
                      <a:gd name="connsiteX16" fmla="*/ 406426 w 949408"/>
                      <a:gd name="connsiteY16" fmla="*/ 228702 h 835714"/>
                      <a:gd name="connsiteX17" fmla="*/ 403251 w 949408"/>
                      <a:gd name="connsiteY17" fmla="*/ 266802 h 835714"/>
                      <a:gd name="connsiteX18" fmla="*/ 390551 w 949408"/>
                      <a:gd name="connsiteY18" fmla="*/ 292202 h 835714"/>
                      <a:gd name="connsiteX19" fmla="*/ 371501 w 949408"/>
                      <a:gd name="connsiteY19" fmla="*/ 311252 h 835714"/>
                      <a:gd name="connsiteX20" fmla="*/ 339751 w 949408"/>
                      <a:gd name="connsiteY20" fmla="*/ 317602 h 835714"/>
                      <a:gd name="connsiteX21" fmla="*/ 295301 w 949408"/>
                      <a:gd name="connsiteY21" fmla="*/ 314427 h 835714"/>
                      <a:gd name="connsiteX22" fmla="*/ 257201 w 949408"/>
                      <a:gd name="connsiteY22" fmla="*/ 311252 h 835714"/>
                      <a:gd name="connsiteX23" fmla="*/ 209576 w 949408"/>
                      <a:gd name="connsiteY23" fmla="*/ 311252 h 835714"/>
                      <a:gd name="connsiteX24" fmla="*/ 168301 w 949408"/>
                      <a:gd name="connsiteY24" fmla="*/ 317602 h 835714"/>
                      <a:gd name="connsiteX25" fmla="*/ 133376 w 949408"/>
                      <a:gd name="connsiteY25" fmla="*/ 327127 h 835714"/>
                      <a:gd name="connsiteX26" fmla="*/ 95276 w 949408"/>
                      <a:gd name="connsiteY26" fmla="*/ 352527 h 835714"/>
                      <a:gd name="connsiteX27" fmla="*/ 76226 w 949408"/>
                      <a:gd name="connsiteY27" fmla="*/ 387452 h 835714"/>
                      <a:gd name="connsiteX28" fmla="*/ 54001 w 949408"/>
                      <a:gd name="connsiteY28" fmla="*/ 425552 h 835714"/>
                      <a:gd name="connsiteX29" fmla="*/ 44476 w 949408"/>
                      <a:gd name="connsiteY29" fmla="*/ 457302 h 835714"/>
                      <a:gd name="connsiteX30" fmla="*/ 22251 w 949408"/>
                      <a:gd name="connsiteY30" fmla="*/ 508102 h 835714"/>
                      <a:gd name="connsiteX31" fmla="*/ 3201 w 949408"/>
                      <a:gd name="connsiteY31" fmla="*/ 552552 h 835714"/>
                      <a:gd name="connsiteX32" fmla="*/ 26 w 949408"/>
                      <a:gd name="connsiteY32" fmla="*/ 600177 h 835714"/>
                      <a:gd name="connsiteX33" fmla="*/ 3201 w 949408"/>
                      <a:gd name="connsiteY33" fmla="*/ 647802 h 835714"/>
                      <a:gd name="connsiteX34" fmla="*/ 19076 w 949408"/>
                      <a:gd name="connsiteY34" fmla="*/ 689077 h 835714"/>
                      <a:gd name="connsiteX35" fmla="*/ 34951 w 949408"/>
                      <a:gd name="connsiteY35" fmla="*/ 717652 h 835714"/>
                      <a:gd name="connsiteX36" fmla="*/ 54001 w 949408"/>
                      <a:gd name="connsiteY36" fmla="*/ 749402 h 835714"/>
                      <a:gd name="connsiteX37" fmla="*/ 73051 w 949408"/>
                      <a:gd name="connsiteY37" fmla="*/ 784327 h 835714"/>
                      <a:gd name="connsiteX38" fmla="*/ 92101 w 949408"/>
                      <a:gd name="connsiteY38" fmla="*/ 809727 h 835714"/>
                      <a:gd name="connsiteX39" fmla="*/ 114326 w 949408"/>
                      <a:gd name="connsiteY39" fmla="*/ 825602 h 835714"/>
                      <a:gd name="connsiteX40" fmla="*/ 142901 w 949408"/>
                      <a:gd name="connsiteY40" fmla="*/ 835127 h 835714"/>
                      <a:gd name="connsiteX41" fmla="*/ 184176 w 949408"/>
                      <a:gd name="connsiteY41" fmla="*/ 831952 h 835714"/>
                      <a:gd name="connsiteX42" fmla="*/ 228626 w 949408"/>
                      <a:gd name="connsiteY42" fmla="*/ 809727 h 835714"/>
                      <a:gd name="connsiteX43" fmla="*/ 260376 w 949408"/>
                      <a:gd name="connsiteY43" fmla="*/ 790677 h 835714"/>
                      <a:gd name="connsiteX44" fmla="*/ 304826 w 949408"/>
                      <a:gd name="connsiteY44" fmla="*/ 762102 h 835714"/>
                      <a:gd name="connsiteX45" fmla="*/ 346101 w 949408"/>
                      <a:gd name="connsiteY45" fmla="*/ 739877 h 835714"/>
                      <a:gd name="connsiteX46" fmla="*/ 384201 w 949408"/>
                      <a:gd name="connsiteY46" fmla="*/ 704952 h 835714"/>
                      <a:gd name="connsiteX47" fmla="*/ 419126 w 949408"/>
                      <a:gd name="connsiteY47" fmla="*/ 676377 h 835714"/>
                      <a:gd name="connsiteX48" fmla="*/ 447701 w 949408"/>
                      <a:gd name="connsiteY48" fmla="*/ 647802 h 835714"/>
                      <a:gd name="connsiteX49" fmla="*/ 463576 w 949408"/>
                      <a:gd name="connsiteY49" fmla="*/ 619227 h 835714"/>
                      <a:gd name="connsiteX50" fmla="*/ 485801 w 949408"/>
                      <a:gd name="connsiteY50" fmla="*/ 587477 h 835714"/>
                      <a:gd name="connsiteX51" fmla="*/ 495326 w 949408"/>
                      <a:gd name="connsiteY51" fmla="*/ 546202 h 835714"/>
                      <a:gd name="connsiteX52" fmla="*/ 520726 w 949408"/>
                      <a:gd name="connsiteY52" fmla="*/ 527152 h 835714"/>
                      <a:gd name="connsiteX53" fmla="*/ 539776 w 949408"/>
                      <a:gd name="connsiteY53" fmla="*/ 517627 h 835714"/>
                      <a:gd name="connsiteX54" fmla="*/ 565176 w 949408"/>
                      <a:gd name="connsiteY54" fmla="*/ 523977 h 835714"/>
                      <a:gd name="connsiteX55" fmla="*/ 590576 w 949408"/>
                      <a:gd name="connsiteY55" fmla="*/ 536677 h 835714"/>
                      <a:gd name="connsiteX56" fmla="*/ 619151 w 949408"/>
                      <a:gd name="connsiteY56" fmla="*/ 558902 h 835714"/>
                      <a:gd name="connsiteX57" fmla="*/ 654076 w 949408"/>
                      <a:gd name="connsiteY57" fmla="*/ 577952 h 835714"/>
                      <a:gd name="connsiteX58" fmla="*/ 692176 w 949408"/>
                      <a:gd name="connsiteY58" fmla="*/ 590652 h 835714"/>
                      <a:gd name="connsiteX59" fmla="*/ 736626 w 949408"/>
                      <a:gd name="connsiteY59" fmla="*/ 593827 h 835714"/>
                      <a:gd name="connsiteX60" fmla="*/ 787426 w 949408"/>
                      <a:gd name="connsiteY60" fmla="*/ 587477 h 835714"/>
                      <a:gd name="connsiteX61" fmla="*/ 825526 w 949408"/>
                      <a:gd name="connsiteY61" fmla="*/ 571602 h 835714"/>
                      <a:gd name="connsiteX62" fmla="*/ 873151 w 949408"/>
                      <a:gd name="connsiteY62" fmla="*/ 558902 h 835714"/>
                      <a:gd name="connsiteX63" fmla="*/ 914426 w 949408"/>
                      <a:gd name="connsiteY63" fmla="*/ 536677 h 835714"/>
                      <a:gd name="connsiteX64" fmla="*/ 939826 w 949408"/>
                      <a:gd name="connsiteY64" fmla="*/ 504927 h 835714"/>
                      <a:gd name="connsiteX65" fmla="*/ 949351 w 949408"/>
                      <a:gd name="connsiteY65" fmla="*/ 454127 h 835714"/>
                      <a:gd name="connsiteX66" fmla="*/ 943001 w 949408"/>
                      <a:gd name="connsiteY66" fmla="*/ 425552 h 835714"/>
                      <a:gd name="connsiteX67" fmla="*/ 927126 w 949408"/>
                      <a:gd name="connsiteY67" fmla="*/ 400152 h 835714"/>
                      <a:gd name="connsiteX68" fmla="*/ 901726 w 949408"/>
                      <a:gd name="connsiteY68" fmla="*/ 381102 h 835714"/>
                      <a:gd name="connsiteX69" fmla="*/ 876326 w 949408"/>
                      <a:gd name="connsiteY69" fmla="*/ 358877 h 835714"/>
                      <a:gd name="connsiteX70" fmla="*/ 860451 w 949408"/>
                      <a:gd name="connsiteY70" fmla="*/ 327127 h 835714"/>
                      <a:gd name="connsiteX71" fmla="*/ 847751 w 949408"/>
                      <a:gd name="connsiteY71" fmla="*/ 298552 h 835714"/>
                      <a:gd name="connsiteX72" fmla="*/ 838226 w 949408"/>
                      <a:gd name="connsiteY72" fmla="*/ 266802 h 835714"/>
                      <a:gd name="connsiteX73" fmla="*/ 841401 w 949408"/>
                      <a:gd name="connsiteY73" fmla="*/ 219177 h 835714"/>
                      <a:gd name="connsiteX74" fmla="*/ 863626 w 949408"/>
                      <a:gd name="connsiteY74" fmla="*/ 184252 h 835714"/>
                      <a:gd name="connsiteX75" fmla="*/ 892201 w 949408"/>
                      <a:gd name="connsiteY75" fmla="*/ 133452 h 835714"/>
                      <a:gd name="connsiteX76" fmla="*/ 876326 w 949408"/>
                      <a:gd name="connsiteY76" fmla="*/ 76302 h 8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49408" h="835714">
                        <a:moveTo>
                          <a:pt x="876326" y="76302"/>
                        </a:moveTo>
                        <a:cubicBezTo>
                          <a:pt x="860980" y="59369"/>
                          <a:pt x="821293" y="41377"/>
                          <a:pt x="800126" y="31852"/>
                        </a:cubicBezTo>
                        <a:cubicBezTo>
                          <a:pt x="778959" y="22327"/>
                          <a:pt x="749326" y="19152"/>
                          <a:pt x="749326" y="19152"/>
                        </a:cubicBezTo>
                        <a:cubicBezTo>
                          <a:pt x="732922" y="14919"/>
                          <a:pt x="717047" y="9627"/>
                          <a:pt x="701701" y="6452"/>
                        </a:cubicBezTo>
                        <a:cubicBezTo>
                          <a:pt x="686355" y="3277"/>
                          <a:pt x="670480" y="631"/>
                          <a:pt x="657251" y="102"/>
                        </a:cubicBezTo>
                        <a:cubicBezTo>
                          <a:pt x="644022" y="-427"/>
                          <a:pt x="633968" y="1160"/>
                          <a:pt x="622326" y="3277"/>
                        </a:cubicBezTo>
                        <a:cubicBezTo>
                          <a:pt x="610684" y="5394"/>
                          <a:pt x="597984" y="10156"/>
                          <a:pt x="587401" y="12802"/>
                        </a:cubicBezTo>
                        <a:cubicBezTo>
                          <a:pt x="576818" y="15448"/>
                          <a:pt x="558826" y="19152"/>
                          <a:pt x="558826" y="19152"/>
                        </a:cubicBezTo>
                        <a:cubicBezTo>
                          <a:pt x="551418" y="21269"/>
                          <a:pt x="550888" y="20739"/>
                          <a:pt x="542951" y="25502"/>
                        </a:cubicBezTo>
                        <a:cubicBezTo>
                          <a:pt x="535013" y="30264"/>
                          <a:pt x="522313" y="42965"/>
                          <a:pt x="511201" y="47727"/>
                        </a:cubicBezTo>
                        <a:cubicBezTo>
                          <a:pt x="500089" y="52489"/>
                          <a:pt x="485272" y="49315"/>
                          <a:pt x="476276" y="54077"/>
                        </a:cubicBezTo>
                        <a:cubicBezTo>
                          <a:pt x="467280" y="58839"/>
                          <a:pt x="457226" y="76302"/>
                          <a:pt x="457226" y="76302"/>
                        </a:cubicBezTo>
                        <a:cubicBezTo>
                          <a:pt x="450876" y="83710"/>
                          <a:pt x="443997" y="90060"/>
                          <a:pt x="438176" y="98527"/>
                        </a:cubicBezTo>
                        <a:cubicBezTo>
                          <a:pt x="432355" y="106994"/>
                          <a:pt x="425476" y="117048"/>
                          <a:pt x="422301" y="127102"/>
                        </a:cubicBezTo>
                        <a:cubicBezTo>
                          <a:pt x="419126" y="137156"/>
                          <a:pt x="420713" y="147740"/>
                          <a:pt x="419126" y="158852"/>
                        </a:cubicBezTo>
                        <a:cubicBezTo>
                          <a:pt x="417539" y="169964"/>
                          <a:pt x="412776" y="193777"/>
                          <a:pt x="412776" y="193777"/>
                        </a:cubicBezTo>
                        <a:cubicBezTo>
                          <a:pt x="410659" y="205419"/>
                          <a:pt x="408013" y="216531"/>
                          <a:pt x="406426" y="228702"/>
                        </a:cubicBezTo>
                        <a:cubicBezTo>
                          <a:pt x="404839" y="240873"/>
                          <a:pt x="405897" y="256219"/>
                          <a:pt x="403251" y="266802"/>
                        </a:cubicBezTo>
                        <a:cubicBezTo>
                          <a:pt x="400605" y="277385"/>
                          <a:pt x="395843" y="284794"/>
                          <a:pt x="390551" y="292202"/>
                        </a:cubicBezTo>
                        <a:cubicBezTo>
                          <a:pt x="385259" y="299610"/>
                          <a:pt x="379968" y="307019"/>
                          <a:pt x="371501" y="311252"/>
                        </a:cubicBezTo>
                        <a:cubicBezTo>
                          <a:pt x="363034" y="315485"/>
                          <a:pt x="352451" y="317073"/>
                          <a:pt x="339751" y="317602"/>
                        </a:cubicBezTo>
                        <a:cubicBezTo>
                          <a:pt x="327051" y="318131"/>
                          <a:pt x="295301" y="314427"/>
                          <a:pt x="295301" y="314427"/>
                        </a:cubicBezTo>
                        <a:cubicBezTo>
                          <a:pt x="281543" y="313369"/>
                          <a:pt x="271488" y="311781"/>
                          <a:pt x="257201" y="311252"/>
                        </a:cubicBezTo>
                        <a:cubicBezTo>
                          <a:pt x="242913" y="310723"/>
                          <a:pt x="224393" y="310194"/>
                          <a:pt x="209576" y="311252"/>
                        </a:cubicBezTo>
                        <a:cubicBezTo>
                          <a:pt x="194759" y="312310"/>
                          <a:pt x="181001" y="314956"/>
                          <a:pt x="168301" y="317602"/>
                        </a:cubicBezTo>
                        <a:cubicBezTo>
                          <a:pt x="155601" y="320248"/>
                          <a:pt x="145547" y="321306"/>
                          <a:pt x="133376" y="327127"/>
                        </a:cubicBezTo>
                        <a:cubicBezTo>
                          <a:pt x="121205" y="332948"/>
                          <a:pt x="104801" y="342473"/>
                          <a:pt x="95276" y="352527"/>
                        </a:cubicBezTo>
                        <a:cubicBezTo>
                          <a:pt x="85751" y="362581"/>
                          <a:pt x="83105" y="375281"/>
                          <a:pt x="76226" y="387452"/>
                        </a:cubicBezTo>
                        <a:cubicBezTo>
                          <a:pt x="69347" y="399623"/>
                          <a:pt x="59293" y="413910"/>
                          <a:pt x="54001" y="425552"/>
                        </a:cubicBezTo>
                        <a:cubicBezTo>
                          <a:pt x="48709" y="437194"/>
                          <a:pt x="49768" y="443544"/>
                          <a:pt x="44476" y="457302"/>
                        </a:cubicBezTo>
                        <a:cubicBezTo>
                          <a:pt x="39184" y="471060"/>
                          <a:pt x="29130" y="492227"/>
                          <a:pt x="22251" y="508102"/>
                        </a:cubicBezTo>
                        <a:cubicBezTo>
                          <a:pt x="15372" y="523977"/>
                          <a:pt x="6905" y="537206"/>
                          <a:pt x="3201" y="552552"/>
                        </a:cubicBezTo>
                        <a:cubicBezTo>
                          <a:pt x="-503" y="567898"/>
                          <a:pt x="26" y="584302"/>
                          <a:pt x="26" y="600177"/>
                        </a:cubicBezTo>
                        <a:cubicBezTo>
                          <a:pt x="26" y="616052"/>
                          <a:pt x="26" y="632985"/>
                          <a:pt x="3201" y="647802"/>
                        </a:cubicBezTo>
                        <a:cubicBezTo>
                          <a:pt x="6376" y="662619"/>
                          <a:pt x="13784" y="677435"/>
                          <a:pt x="19076" y="689077"/>
                        </a:cubicBezTo>
                        <a:cubicBezTo>
                          <a:pt x="24368" y="700719"/>
                          <a:pt x="29130" y="707598"/>
                          <a:pt x="34951" y="717652"/>
                        </a:cubicBezTo>
                        <a:cubicBezTo>
                          <a:pt x="40772" y="727706"/>
                          <a:pt x="47651" y="738290"/>
                          <a:pt x="54001" y="749402"/>
                        </a:cubicBezTo>
                        <a:cubicBezTo>
                          <a:pt x="60351" y="760514"/>
                          <a:pt x="66701" y="774273"/>
                          <a:pt x="73051" y="784327"/>
                        </a:cubicBezTo>
                        <a:cubicBezTo>
                          <a:pt x="79401" y="794381"/>
                          <a:pt x="92101" y="809727"/>
                          <a:pt x="92101" y="809727"/>
                        </a:cubicBezTo>
                        <a:cubicBezTo>
                          <a:pt x="98980" y="816606"/>
                          <a:pt x="105859" y="821369"/>
                          <a:pt x="114326" y="825602"/>
                        </a:cubicBezTo>
                        <a:cubicBezTo>
                          <a:pt x="122793" y="829835"/>
                          <a:pt x="131259" y="834069"/>
                          <a:pt x="142901" y="835127"/>
                        </a:cubicBezTo>
                        <a:cubicBezTo>
                          <a:pt x="154543" y="836185"/>
                          <a:pt x="169889" y="836185"/>
                          <a:pt x="184176" y="831952"/>
                        </a:cubicBezTo>
                        <a:cubicBezTo>
                          <a:pt x="198463" y="827719"/>
                          <a:pt x="215926" y="816606"/>
                          <a:pt x="228626" y="809727"/>
                        </a:cubicBezTo>
                        <a:cubicBezTo>
                          <a:pt x="241326" y="802848"/>
                          <a:pt x="247676" y="798614"/>
                          <a:pt x="260376" y="790677"/>
                        </a:cubicBezTo>
                        <a:cubicBezTo>
                          <a:pt x="273076" y="782740"/>
                          <a:pt x="290538" y="770569"/>
                          <a:pt x="304826" y="762102"/>
                        </a:cubicBezTo>
                        <a:cubicBezTo>
                          <a:pt x="319114" y="753635"/>
                          <a:pt x="332872" y="749402"/>
                          <a:pt x="346101" y="739877"/>
                        </a:cubicBezTo>
                        <a:cubicBezTo>
                          <a:pt x="359330" y="730352"/>
                          <a:pt x="372030" y="715535"/>
                          <a:pt x="384201" y="704952"/>
                        </a:cubicBezTo>
                        <a:cubicBezTo>
                          <a:pt x="396372" y="694369"/>
                          <a:pt x="408543" y="685902"/>
                          <a:pt x="419126" y="676377"/>
                        </a:cubicBezTo>
                        <a:cubicBezTo>
                          <a:pt x="429709" y="666852"/>
                          <a:pt x="440293" y="657327"/>
                          <a:pt x="447701" y="647802"/>
                        </a:cubicBezTo>
                        <a:cubicBezTo>
                          <a:pt x="455109" y="638277"/>
                          <a:pt x="457226" y="629281"/>
                          <a:pt x="463576" y="619227"/>
                        </a:cubicBezTo>
                        <a:cubicBezTo>
                          <a:pt x="469926" y="609173"/>
                          <a:pt x="480509" y="599648"/>
                          <a:pt x="485801" y="587477"/>
                        </a:cubicBezTo>
                        <a:cubicBezTo>
                          <a:pt x="491093" y="575306"/>
                          <a:pt x="489505" y="556256"/>
                          <a:pt x="495326" y="546202"/>
                        </a:cubicBezTo>
                        <a:cubicBezTo>
                          <a:pt x="501147" y="536148"/>
                          <a:pt x="520726" y="527152"/>
                          <a:pt x="520726" y="527152"/>
                        </a:cubicBezTo>
                        <a:cubicBezTo>
                          <a:pt x="528134" y="522390"/>
                          <a:pt x="532368" y="518156"/>
                          <a:pt x="539776" y="517627"/>
                        </a:cubicBezTo>
                        <a:cubicBezTo>
                          <a:pt x="547184" y="517098"/>
                          <a:pt x="556709" y="520802"/>
                          <a:pt x="565176" y="523977"/>
                        </a:cubicBezTo>
                        <a:cubicBezTo>
                          <a:pt x="573643" y="527152"/>
                          <a:pt x="581580" y="530856"/>
                          <a:pt x="590576" y="536677"/>
                        </a:cubicBezTo>
                        <a:cubicBezTo>
                          <a:pt x="599572" y="542498"/>
                          <a:pt x="608568" y="552023"/>
                          <a:pt x="619151" y="558902"/>
                        </a:cubicBezTo>
                        <a:cubicBezTo>
                          <a:pt x="629734" y="565781"/>
                          <a:pt x="641905" y="572660"/>
                          <a:pt x="654076" y="577952"/>
                        </a:cubicBezTo>
                        <a:cubicBezTo>
                          <a:pt x="666247" y="583244"/>
                          <a:pt x="678418" y="588006"/>
                          <a:pt x="692176" y="590652"/>
                        </a:cubicBezTo>
                        <a:cubicBezTo>
                          <a:pt x="705934" y="593298"/>
                          <a:pt x="720751" y="594356"/>
                          <a:pt x="736626" y="593827"/>
                        </a:cubicBezTo>
                        <a:cubicBezTo>
                          <a:pt x="752501" y="593298"/>
                          <a:pt x="772609" y="591181"/>
                          <a:pt x="787426" y="587477"/>
                        </a:cubicBezTo>
                        <a:cubicBezTo>
                          <a:pt x="802243" y="583773"/>
                          <a:pt x="811238" y="576365"/>
                          <a:pt x="825526" y="571602"/>
                        </a:cubicBezTo>
                        <a:cubicBezTo>
                          <a:pt x="839814" y="566839"/>
                          <a:pt x="858334" y="564723"/>
                          <a:pt x="873151" y="558902"/>
                        </a:cubicBezTo>
                        <a:cubicBezTo>
                          <a:pt x="887968" y="553081"/>
                          <a:pt x="903314" y="545673"/>
                          <a:pt x="914426" y="536677"/>
                        </a:cubicBezTo>
                        <a:cubicBezTo>
                          <a:pt x="925538" y="527681"/>
                          <a:pt x="934005" y="518685"/>
                          <a:pt x="939826" y="504927"/>
                        </a:cubicBezTo>
                        <a:cubicBezTo>
                          <a:pt x="945647" y="491169"/>
                          <a:pt x="948822" y="467356"/>
                          <a:pt x="949351" y="454127"/>
                        </a:cubicBezTo>
                        <a:cubicBezTo>
                          <a:pt x="949880" y="440898"/>
                          <a:pt x="946705" y="434548"/>
                          <a:pt x="943001" y="425552"/>
                        </a:cubicBezTo>
                        <a:cubicBezTo>
                          <a:pt x="939297" y="416556"/>
                          <a:pt x="934005" y="407560"/>
                          <a:pt x="927126" y="400152"/>
                        </a:cubicBezTo>
                        <a:cubicBezTo>
                          <a:pt x="920247" y="392744"/>
                          <a:pt x="910193" y="387981"/>
                          <a:pt x="901726" y="381102"/>
                        </a:cubicBezTo>
                        <a:cubicBezTo>
                          <a:pt x="893259" y="374223"/>
                          <a:pt x="883205" y="367873"/>
                          <a:pt x="876326" y="358877"/>
                        </a:cubicBezTo>
                        <a:cubicBezTo>
                          <a:pt x="869447" y="349881"/>
                          <a:pt x="865213" y="337181"/>
                          <a:pt x="860451" y="327127"/>
                        </a:cubicBezTo>
                        <a:cubicBezTo>
                          <a:pt x="855688" y="317073"/>
                          <a:pt x="851455" y="308606"/>
                          <a:pt x="847751" y="298552"/>
                        </a:cubicBezTo>
                        <a:cubicBezTo>
                          <a:pt x="844047" y="288498"/>
                          <a:pt x="839284" y="280031"/>
                          <a:pt x="838226" y="266802"/>
                        </a:cubicBezTo>
                        <a:cubicBezTo>
                          <a:pt x="837168" y="253573"/>
                          <a:pt x="837168" y="232935"/>
                          <a:pt x="841401" y="219177"/>
                        </a:cubicBezTo>
                        <a:cubicBezTo>
                          <a:pt x="845634" y="205419"/>
                          <a:pt x="855159" y="198540"/>
                          <a:pt x="863626" y="184252"/>
                        </a:cubicBezTo>
                        <a:cubicBezTo>
                          <a:pt x="872093" y="169964"/>
                          <a:pt x="888497" y="146681"/>
                          <a:pt x="892201" y="133452"/>
                        </a:cubicBezTo>
                        <a:cubicBezTo>
                          <a:pt x="895905" y="120223"/>
                          <a:pt x="891672" y="93235"/>
                          <a:pt x="876326" y="76302"/>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Freeform 12">
                    <a:extLst>
                      <a:ext uri="{FF2B5EF4-FFF2-40B4-BE49-F238E27FC236}">
                        <a16:creationId xmlns:a16="http://schemas.microsoft.com/office/drawing/2014/main" id="{2ABED137-00EA-A84E-8442-47FCE53E5D04}"/>
                      </a:ext>
                    </a:extLst>
                  </p:cNvPr>
                  <p:cNvSpPr/>
                  <p:nvPr/>
                </p:nvSpPr>
                <p:spPr>
                  <a:xfrm>
                    <a:off x="-187485" y="6225382"/>
                    <a:ext cx="1689443" cy="1227168"/>
                  </a:xfrm>
                  <a:custGeom>
                    <a:avLst/>
                    <a:gdLst>
                      <a:gd name="connsiteX0" fmla="*/ 1171735 w 1689443"/>
                      <a:gd name="connsiteY0" fmla="*/ 289718 h 1227168"/>
                      <a:gd name="connsiteX1" fmla="*/ 1130460 w 1689443"/>
                      <a:gd name="connsiteY1" fmla="*/ 219868 h 1227168"/>
                      <a:gd name="connsiteX2" fmla="*/ 1070135 w 1689443"/>
                      <a:gd name="connsiteY2" fmla="*/ 134143 h 1227168"/>
                      <a:gd name="connsiteX3" fmla="*/ 1006635 w 1689443"/>
                      <a:gd name="connsiteY3" fmla="*/ 76993 h 1227168"/>
                      <a:gd name="connsiteX4" fmla="*/ 927260 w 1689443"/>
                      <a:gd name="connsiteY4" fmla="*/ 26193 h 1227168"/>
                      <a:gd name="connsiteX5" fmla="*/ 847885 w 1689443"/>
                      <a:gd name="connsiteY5" fmla="*/ 10318 h 1227168"/>
                      <a:gd name="connsiteX6" fmla="*/ 768510 w 1689443"/>
                      <a:gd name="connsiteY6" fmla="*/ 13493 h 1227168"/>
                      <a:gd name="connsiteX7" fmla="*/ 711360 w 1689443"/>
                      <a:gd name="connsiteY7" fmla="*/ 7143 h 1227168"/>
                      <a:gd name="connsiteX8" fmla="*/ 663735 w 1689443"/>
                      <a:gd name="connsiteY8" fmla="*/ 793 h 1227168"/>
                      <a:gd name="connsiteX9" fmla="*/ 619285 w 1689443"/>
                      <a:gd name="connsiteY9" fmla="*/ 793 h 1227168"/>
                      <a:gd name="connsiteX10" fmla="*/ 584360 w 1689443"/>
                      <a:gd name="connsiteY10" fmla="*/ 7143 h 1227168"/>
                      <a:gd name="connsiteX11" fmla="*/ 549435 w 1689443"/>
                      <a:gd name="connsiteY11" fmla="*/ 26193 h 1227168"/>
                      <a:gd name="connsiteX12" fmla="*/ 508160 w 1689443"/>
                      <a:gd name="connsiteY12" fmla="*/ 38893 h 1227168"/>
                      <a:gd name="connsiteX13" fmla="*/ 479585 w 1689443"/>
                      <a:gd name="connsiteY13" fmla="*/ 54768 h 1227168"/>
                      <a:gd name="connsiteX14" fmla="*/ 422435 w 1689443"/>
                      <a:gd name="connsiteY14" fmla="*/ 80168 h 1227168"/>
                      <a:gd name="connsiteX15" fmla="*/ 374810 w 1689443"/>
                      <a:gd name="connsiteY15" fmla="*/ 92868 h 1227168"/>
                      <a:gd name="connsiteX16" fmla="*/ 301785 w 1689443"/>
                      <a:gd name="connsiteY16" fmla="*/ 89693 h 1227168"/>
                      <a:gd name="connsiteX17" fmla="*/ 225585 w 1689443"/>
                      <a:gd name="connsiteY17" fmla="*/ 80168 h 1227168"/>
                      <a:gd name="connsiteX18" fmla="*/ 136685 w 1689443"/>
                      <a:gd name="connsiteY18" fmla="*/ 73818 h 1227168"/>
                      <a:gd name="connsiteX19" fmla="*/ 79535 w 1689443"/>
                      <a:gd name="connsiteY19" fmla="*/ 73818 h 1227168"/>
                      <a:gd name="connsiteX20" fmla="*/ 22385 w 1689443"/>
                      <a:gd name="connsiteY20" fmla="*/ 105568 h 1227168"/>
                      <a:gd name="connsiteX21" fmla="*/ 12860 w 1689443"/>
                      <a:gd name="connsiteY21" fmla="*/ 153193 h 1227168"/>
                      <a:gd name="connsiteX22" fmla="*/ 160 w 1689443"/>
                      <a:gd name="connsiteY22" fmla="*/ 175418 h 1227168"/>
                      <a:gd name="connsiteX23" fmla="*/ 22385 w 1689443"/>
                      <a:gd name="connsiteY23" fmla="*/ 242093 h 1227168"/>
                      <a:gd name="connsiteX24" fmla="*/ 70010 w 1689443"/>
                      <a:gd name="connsiteY24" fmla="*/ 296068 h 1227168"/>
                      <a:gd name="connsiteX25" fmla="*/ 130335 w 1689443"/>
                      <a:gd name="connsiteY25" fmla="*/ 318293 h 1227168"/>
                      <a:gd name="connsiteX26" fmla="*/ 184310 w 1689443"/>
                      <a:gd name="connsiteY26" fmla="*/ 334168 h 1227168"/>
                      <a:gd name="connsiteX27" fmla="*/ 241460 w 1689443"/>
                      <a:gd name="connsiteY27" fmla="*/ 321468 h 1227168"/>
                      <a:gd name="connsiteX28" fmla="*/ 304960 w 1689443"/>
                      <a:gd name="connsiteY28" fmla="*/ 318293 h 1227168"/>
                      <a:gd name="connsiteX29" fmla="*/ 343060 w 1689443"/>
                      <a:gd name="connsiteY29" fmla="*/ 308768 h 1227168"/>
                      <a:gd name="connsiteX30" fmla="*/ 390685 w 1689443"/>
                      <a:gd name="connsiteY30" fmla="*/ 296068 h 1227168"/>
                      <a:gd name="connsiteX31" fmla="*/ 428785 w 1689443"/>
                      <a:gd name="connsiteY31" fmla="*/ 277018 h 1227168"/>
                      <a:gd name="connsiteX32" fmla="*/ 466885 w 1689443"/>
                      <a:gd name="connsiteY32" fmla="*/ 257968 h 1227168"/>
                      <a:gd name="connsiteX33" fmla="*/ 501810 w 1689443"/>
                      <a:gd name="connsiteY33" fmla="*/ 235743 h 1227168"/>
                      <a:gd name="connsiteX34" fmla="*/ 539910 w 1689443"/>
                      <a:gd name="connsiteY34" fmla="*/ 216693 h 1227168"/>
                      <a:gd name="connsiteX35" fmla="*/ 600235 w 1689443"/>
                      <a:gd name="connsiteY35" fmla="*/ 207168 h 1227168"/>
                      <a:gd name="connsiteX36" fmla="*/ 666910 w 1689443"/>
                      <a:gd name="connsiteY36" fmla="*/ 207168 h 1227168"/>
                      <a:gd name="connsiteX37" fmla="*/ 714535 w 1689443"/>
                      <a:gd name="connsiteY37" fmla="*/ 219868 h 1227168"/>
                      <a:gd name="connsiteX38" fmla="*/ 768510 w 1689443"/>
                      <a:gd name="connsiteY38" fmla="*/ 254793 h 1227168"/>
                      <a:gd name="connsiteX39" fmla="*/ 819310 w 1689443"/>
                      <a:gd name="connsiteY39" fmla="*/ 289718 h 1227168"/>
                      <a:gd name="connsiteX40" fmla="*/ 851060 w 1689443"/>
                      <a:gd name="connsiteY40" fmla="*/ 334168 h 1227168"/>
                      <a:gd name="connsiteX41" fmla="*/ 873285 w 1689443"/>
                      <a:gd name="connsiteY41" fmla="*/ 369093 h 1227168"/>
                      <a:gd name="connsiteX42" fmla="*/ 876460 w 1689443"/>
                      <a:gd name="connsiteY42" fmla="*/ 404018 h 1227168"/>
                      <a:gd name="connsiteX43" fmla="*/ 882810 w 1689443"/>
                      <a:gd name="connsiteY43" fmla="*/ 467518 h 1227168"/>
                      <a:gd name="connsiteX44" fmla="*/ 885985 w 1689443"/>
                      <a:gd name="connsiteY44" fmla="*/ 515143 h 1227168"/>
                      <a:gd name="connsiteX45" fmla="*/ 889160 w 1689443"/>
                      <a:gd name="connsiteY45" fmla="*/ 546893 h 1227168"/>
                      <a:gd name="connsiteX46" fmla="*/ 892335 w 1689443"/>
                      <a:gd name="connsiteY46" fmla="*/ 575468 h 1227168"/>
                      <a:gd name="connsiteX47" fmla="*/ 885985 w 1689443"/>
                      <a:gd name="connsiteY47" fmla="*/ 600868 h 1227168"/>
                      <a:gd name="connsiteX48" fmla="*/ 895510 w 1689443"/>
                      <a:gd name="connsiteY48" fmla="*/ 648493 h 1227168"/>
                      <a:gd name="connsiteX49" fmla="*/ 920910 w 1689443"/>
                      <a:gd name="connsiteY49" fmla="*/ 683418 h 1227168"/>
                      <a:gd name="connsiteX50" fmla="*/ 965360 w 1689443"/>
                      <a:gd name="connsiteY50" fmla="*/ 715168 h 1227168"/>
                      <a:gd name="connsiteX51" fmla="*/ 1003460 w 1689443"/>
                      <a:gd name="connsiteY51" fmla="*/ 750093 h 1227168"/>
                      <a:gd name="connsiteX52" fmla="*/ 1041560 w 1689443"/>
                      <a:gd name="connsiteY52" fmla="*/ 775493 h 1227168"/>
                      <a:gd name="connsiteX53" fmla="*/ 1092360 w 1689443"/>
                      <a:gd name="connsiteY53" fmla="*/ 810418 h 1227168"/>
                      <a:gd name="connsiteX54" fmla="*/ 1124110 w 1689443"/>
                      <a:gd name="connsiteY54" fmla="*/ 829468 h 1227168"/>
                      <a:gd name="connsiteX55" fmla="*/ 1165385 w 1689443"/>
                      <a:gd name="connsiteY55" fmla="*/ 854868 h 1227168"/>
                      <a:gd name="connsiteX56" fmla="*/ 1184435 w 1689443"/>
                      <a:gd name="connsiteY56" fmla="*/ 854868 h 1227168"/>
                      <a:gd name="connsiteX57" fmla="*/ 1232060 w 1689443"/>
                      <a:gd name="connsiteY57" fmla="*/ 889793 h 1227168"/>
                      <a:gd name="connsiteX58" fmla="*/ 1270160 w 1689443"/>
                      <a:gd name="connsiteY58" fmla="*/ 905668 h 1227168"/>
                      <a:gd name="connsiteX59" fmla="*/ 1308260 w 1689443"/>
                      <a:gd name="connsiteY59" fmla="*/ 940593 h 1227168"/>
                      <a:gd name="connsiteX60" fmla="*/ 1349535 w 1689443"/>
                      <a:gd name="connsiteY60" fmla="*/ 972343 h 1227168"/>
                      <a:gd name="connsiteX61" fmla="*/ 1393985 w 1689443"/>
                      <a:gd name="connsiteY61" fmla="*/ 1004093 h 1227168"/>
                      <a:gd name="connsiteX62" fmla="*/ 1425735 w 1689443"/>
                      <a:gd name="connsiteY62" fmla="*/ 1029493 h 1227168"/>
                      <a:gd name="connsiteX63" fmla="*/ 1470185 w 1689443"/>
                      <a:gd name="connsiteY63" fmla="*/ 1048543 h 1227168"/>
                      <a:gd name="connsiteX64" fmla="*/ 1505110 w 1689443"/>
                      <a:gd name="connsiteY64" fmla="*/ 1083468 h 1227168"/>
                      <a:gd name="connsiteX65" fmla="*/ 1540035 w 1689443"/>
                      <a:gd name="connsiteY65" fmla="*/ 1118393 h 1227168"/>
                      <a:gd name="connsiteX66" fmla="*/ 1555910 w 1689443"/>
                      <a:gd name="connsiteY66" fmla="*/ 1169193 h 1227168"/>
                      <a:gd name="connsiteX67" fmla="*/ 1600360 w 1689443"/>
                      <a:gd name="connsiteY67" fmla="*/ 1213643 h 1227168"/>
                      <a:gd name="connsiteX68" fmla="*/ 1619410 w 1689443"/>
                      <a:gd name="connsiteY68" fmla="*/ 1226343 h 1227168"/>
                      <a:gd name="connsiteX69" fmla="*/ 1647985 w 1689443"/>
                      <a:gd name="connsiteY69" fmla="*/ 1194593 h 1227168"/>
                      <a:gd name="connsiteX70" fmla="*/ 1667035 w 1689443"/>
                      <a:gd name="connsiteY70" fmla="*/ 1166018 h 1227168"/>
                      <a:gd name="connsiteX71" fmla="*/ 1682910 w 1689443"/>
                      <a:gd name="connsiteY71" fmla="*/ 1124743 h 1227168"/>
                      <a:gd name="connsiteX72" fmla="*/ 1689260 w 1689443"/>
                      <a:gd name="connsiteY72" fmla="*/ 1092993 h 1227168"/>
                      <a:gd name="connsiteX73" fmla="*/ 1676560 w 1689443"/>
                      <a:gd name="connsiteY73" fmla="*/ 1042193 h 1227168"/>
                      <a:gd name="connsiteX74" fmla="*/ 1667035 w 1689443"/>
                      <a:gd name="connsiteY74" fmla="*/ 1000918 h 1227168"/>
                      <a:gd name="connsiteX75" fmla="*/ 1651160 w 1689443"/>
                      <a:gd name="connsiteY75" fmla="*/ 972343 h 1227168"/>
                      <a:gd name="connsiteX76" fmla="*/ 1628935 w 1689443"/>
                      <a:gd name="connsiteY76" fmla="*/ 946943 h 1227168"/>
                      <a:gd name="connsiteX77" fmla="*/ 1600360 w 1689443"/>
                      <a:gd name="connsiteY77" fmla="*/ 927893 h 1227168"/>
                      <a:gd name="connsiteX78" fmla="*/ 1568610 w 1689443"/>
                      <a:gd name="connsiteY78" fmla="*/ 899318 h 1227168"/>
                      <a:gd name="connsiteX79" fmla="*/ 1527335 w 1689443"/>
                      <a:gd name="connsiteY79" fmla="*/ 873918 h 1227168"/>
                      <a:gd name="connsiteX80" fmla="*/ 1486060 w 1689443"/>
                      <a:gd name="connsiteY80" fmla="*/ 854868 h 1227168"/>
                      <a:gd name="connsiteX81" fmla="*/ 1457485 w 1689443"/>
                      <a:gd name="connsiteY81" fmla="*/ 810418 h 1227168"/>
                      <a:gd name="connsiteX82" fmla="*/ 1419385 w 1689443"/>
                      <a:gd name="connsiteY82" fmla="*/ 765968 h 1227168"/>
                      <a:gd name="connsiteX83" fmla="*/ 1397160 w 1689443"/>
                      <a:gd name="connsiteY83" fmla="*/ 731043 h 1227168"/>
                      <a:gd name="connsiteX84" fmla="*/ 1362235 w 1689443"/>
                      <a:gd name="connsiteY84" fmla="*/ 680243 h 1227168"/>
                      <a:gd name="connsiteX85" fmla="*/ 1340010 w 1689443"/>
                      <a:gd name="connsiteY85" fmla="*/ 645318 h 1227168"/>
                      <a:gd name="connsiteX86" fmla="*/ 1320960 w 1689443"/>
                      <a:gd name="connsiteY86" fmla="*/ 616743 h 1227168"/>
                      <a:gd name="connsiteX87" fmla="*/ 1305085 w 1689443"/>
                      <a:gd name="connsiteY87" fmla="*/ 584993 h 1227168"/>
                      <a:gd name="connsiteX88" fmla="*/ 1286035 w 1689443"/>
                      <a:gd name="connsiteY88" fmla="*/ 537368 h 1227168"/>
                      <a:gd name="connsiteX89" fmla="*/ 1266985 w 1689443"/>
                      <a:gd name="connsiteY89" fmla="*/ 499268 h 1227168"/>
                      <a:gd name="connsiteX90" fmla="*/ 1251110 w 1689443"/>
                      <a:gd name="connsiteY90" fmla="*/ 461168 h 1227168"/>
                      <a:gd name="connsiteX91" fmla="*/ 1235235 w 1689443"/>
                      <a:gd name="connsiteY91" fmla="*/ 423068 h 1227168"/>
                      <a:gd name="connsiteX92" fmla="*/ 1209835 w 1689443"/>
                      <a:gd name="connsiteY92" fmla="*/ 372268 h 1227168"/>
                      <a:gd name="connsiteX93" fmla="*/ 1171735 w 1689443"/>
                      <a:gd name="connsiteY93" fmla="*/ 289718 h 122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689443" h="1227168">
                        <a:moveTo>
                          <a:pt x="1171735" y="289718"/>
                        </a:moveTo>
                        <a:cubicBezTo>
                          <a:pt x="1158506" y="264318"/>
                          <a:pt x="1147393" y="245797"/>
                          <a:pt x="1130460" y="219868"/>
                        </a:cubicBezTo>
                        <a:cubicBezTo>
                          <a:pt x="1113527" y="193939"/>
                          <a:pt x="1090772" y="157955"/>
                          <a:pt x="1070135" y="134143"/>
                        </a:cubicBezTo>
                        <a:cubicBezTo>
                          <a:pt x="1049498" y="110331"/>
                          <a:pt x="1030447" y="94985"/>
                          <a:pt x="1006635" y="76993"/>
                        </a:cubicBezTo>
                        <a:cubicBezTo>
                          <a:pt x="982822" y="59001"/>
                          <a:pt x="953718" y="37305"/>
                          <a:pt x="927260" y="26193"/>
                        </a:cubicBezTo>
                        <a:cubicBezTo>
                          <a:pt x="900802" y="15080"/>
                          <a:pt x="874343" y="12435"/>
                          <a:pt x="847885" y="10318"/>
                        </a:cubicBezTo>
                        <a:cubicBezTo>
                          <a:pt x="821427" y="8201"/>
                          <a:pt x="791264" y="14022"/>
                          <a:pt x="768510" y="13493"/>
                        </a:cubicBezTo>
                        <a:cubicBezTo>
                          <a:pt x="745756" y="12964"/>
                          <a:pt x="728822" y="9260"/>
                          <a:pt x="711360" y="7143"/>
                        </a:cubicBezTo>
                        <a:cubicBezTo>
                          <a:pt x="693898" y="5026"/>
                          <a:pt x="679081" y="1851"/>
                          <a:pt x="663735" y="793"/>
                        </a:cubicBezTo>
                        <a:cubicBezTo>
                          <a:pt x="648389" y="-265"/>
                          <a:pt x="632514" y="-265"/>
                          <a:pt x="619285" y="793"/>
                        </a:cubicBezTo>
                        <a:cubicBezTo>
                          <a:pt x="606056" y="1851"/>
                          <a:pt x="596002" y="2910"/>
                          <a:pt x="584360" y="7143"/>
                        </a:cubicBezTo>
                        <a:cubicBezTo>
                          <a:pt x="572718" y="11376"/>
                          <a:pt x="562135" y="20901"/>
                          <a:pt x="549435" y="26193"/>
                        </a:cubicBezTo>
                        <a:cubicBezTo>
                          <a:pt x="536735" y="31485"/>
                          <a:pt x="519802" y="34131"/>
                          <a:pt x="508160" y="38893"/>
                        </a:cubicBezTo>
                        <a:cubicBezTo>
                          <a:pt x="496518" y="43655"/>
                          <a:pt x="493872" y="47889"/>
                          <a:pt x="479585" y="54768"/>
                        </a:cubicBezTo>
                        <a:cubicBezTo>
                          <a:pt x="465297" y="61647"/>
                          <a:pt x="439897" y="73818"/>
                          <a:pt x="422435" y="80168"/>
                        </a:cubicBezTo>
                        <a:cubicBezTo>
                          <a:pt x="404973" y="86518"/>
                          <a:pt x="394918" y="91280"/>
                          <a:pt x="374810" y="92868"/>
                        </a:cubicBezTo>
                        <a:cubicBezTo>
                          <a:pt x="354702" y="94455"/>
                          <a:pt x="326656" y="91810"/>
                          <a:pt x="301785" y="89693"/>
                        </a:cubicBezTo>
                        <a:cubicBezTo>
                          <a:pt x="276914" y="87576"/>
                          <a:pt x="253102" y="82814"/>
                          <a:pt x="225585" y="80168"/>
                        </a:cubicBezTo>
                        <a:cubicBezTo>
                          <a:pt x="198068" y="77522"/>
                          <a:pt x="161027" y="74876"/>
                          <a:pt x="136685" y="73818"/>
                        </a:cubicBezTo>
                        <a:cubicBezTo>
                          <a:pt x="112343" y="72760"/>
                          <a:pt x="98585" y="68526"/>
                          <a:pt x="79535" y="73818"/>
                        </a:cubicBezTo>
                        <a:cubicBezTo>
                          <a:pt x="60485" y="79110"/>
                          <a:pt x="33497" y="92339"/>
                          <a:pt x="22385" y="105568"/>
                        </a:cubicBezTo>
                        <a:cubicBezTo>
                          <a:pt x="11273" y="118797"/>
                          <a:pt x="16564" y="141551"/>
                          <a:pt x="12860" y="153193"/>
                        </a:cubicBezTo>
                        <a:cubicBezTo>
                          <a:pt x="9156" y="164835"/>
                          <a:pt x="-1427" y="160601"/>
                          <a:pt x="160" y="175418"/>
                        </a:cubicBezTo>
                        <a:cubicBezTo>
                          <a:pt x="1747" y="190235"/>
                          <a:pt x="10743" y="221985"/>
                          <a:pt x="22385" y="242093"/>
                        </a:cubicBezTo>
                        <a:cubicBezTo>
                          <a:pt x="34027" y="262201"/>
                          <a:pt x="52018" y="283368"/>
                          <a:pt x="70010" y="296068"/>
                        </a:cubicBezTo>
                        <a:cubicBezTo>
                          <a:pt x="88002" y="308768"/>
                          <a:pt x="111285" y="311943"/>
                          <a:pt x="130335" y="318293"/>
                        </a:cubicBezTo>
                        <a:cubicBezTo>
                          <a:pt x="149385" y="324643"/>
                          <a:pt x="165789" y="333639"/>
                          <a:pt x="184310" y="334168"/>
                        </a:cubicBezTo>
                        <a:cubicBezTo>
                          <a:pt x="202831" y="334697"/>
                          <a:pt x="221352" y="324114"/>
                          <a:pt x="241460" y="321468"/>
                        </a:cubicBezTo>
                        <a:cubicBezTo>
                          <a:pt x="261568" y="318822"/>
                          <a:pt x="288027" y="320410"/>
                          <a:pt x="304960" y="318293"/>
                        </a:cubicBezTo>
                        <a:cubicBezTo>
                          <a:pt x="321893" y="316176"/>
                          <a:pt x="343060" y="308768"/>
                          <a:pt x="343060" y="308768"/>
                        </a:cubicBezTo>
                        <a:cubicBezTo>
                          <a:pt x="357347" y="305064"/>
                          <a:pt x="376398" y="301360"/>
                          <a:pt x="390685" y="296068"/>
                        </a:cubicBezTo>
                        <a:cubicBezTo>
                          <a:pt x="404972" y="290776"/>
                          <a:pt x="428785" y="277018"/>
                          <a:pt x="428785" y="277018"/>
                        </a:cubicBezTo>
                        <a:cubicBezTo>
                          <a:pt x="441485" y="270668"/>
                          <a:pt x="454714" y="264847"/>
                          <a:pt x="466885" y="257968"/>
                        </a:cubicBezTo>
                        <a:cubicBezTo>
                          <a:pt x="479056" y="251089"/>
                          <a:pt x="489639" y="242622"/>
                          <a:pt x="501810" y="235743"/>
                        </a:cubicBezTo>
                        <a:cubicBezTo>
                          <a:pt x="513981" y="228864"/>
                          <a:pt x="523506" y="221456"/>
                          <a:pt x="539910" y="216693"/>
                        </a:cubicBezTo>
                        <a:cubicBezTo>
                          <a:pt x="556314" y="211930"/>
                          <a:pt x="579068" y="208755"/>
                          <a:pt x="600235" y="207168"/>
                        </a:cubicBezTo>
                        <a:cubicBezTo>
                          <a:pt x="621402" y="205581"/>
                          <a:pt x="647860" y="205051"/>
                          <a:pt x="666910" y="207168"/>
                        </a:cubicBezTo>
                        <a:cubicBezTo>
                          <a:pt x="685960" y="209285"/>
                          <a:pt x="697602" y="211931"/>
                          <a:pt x="714535" y="219868"/>
                        </a:cubicBezTo>
                        <a:cubicBezTo>
                          <a:pt x="731468" y="227805"/>
                          <a:pt x="751048" y="243151"/>
                          <a:pt x="768510" y="254793"/>
                        </a:cubicBezTo>
                        <a:cubicBezTo>
                          <a:pt x="785972" y="266435"/>
                          <a:pt x="805552" y="276489"/>
                          <a:pt x="819310" y="289718"/>
                        </a:cubicBezTo>
                        <a:cubicBezTo>
                          <a:pt x="833068" y="302947"/>
                          <a:pt x="842064" y="320939"/>
                          <a:pt x="851060" y="334168"/>
                        </a:cubicBezTo>
                        <a:cubicBezTo>
                          <a:pt x="860056" y="347397"/>
                          <a:pt x="869052" y="357451"/>
                          <a:pt x="873285" y="369093"/>
                        </a:cubicBezTo>
                        <a:cubicBezTo>
                          <a:pt x="877518" y="380735"/>
                          <a:pt x="874873" y="387614"/>
                          <a:pt x="876460" y="404018"/>
                        </a:cubicBezTo>
                        <a:cubicBezTo>
                          <a:pt x="878047" y="420422"/>
                          <a:pt x="881223" y="448997"/>
                          <a:pt x="882810" y="467518"/>
                        </a:cubicBezTo>
                        <a:cubicBezTo>
                          <a:pt x="884397" y="486039"/>
                          <a:pt x="884927" y="501914"/>
                          <a:pt x="885985" y="515143"/>
                        </a:cubicBezTo>
                        <a:cubicBezTo>
                          <a:pt x="887043" y="528372"/>
                          <a:pt x="888102" y="536839"/>
                          <a:pt x="889160" y="546893"/>
                        </a:cubicBezTo>
                        <a:cubicBezTo>
                          <a:pt x="890218" y="556947"/>
                          <a:pt x="892864" y="566472"/>
                          <a:pt x="892335" y="575468"/>
                        </a:cubicBezTo>
                        <a:cubicBezTo>
                          <a:pt x="891806" y="584464"/>
                          <a:pt x="885456" y="588697"/>
                          <a:pt x="885985" y="600868"/>
                        </a:cubicBezTo>
                        <a:cubicBezTo>
                          <a:pt x="886514" y="613039"/>
                          <a:pt x="889689" y="634735"/>
                          <a:pt x="895510" y="648493"/>
                        </a:cubicBezTo>
                        <a:cubicBezTo>
                          <a:pt x="901331" y="662251"/>
                          <a:pt x="909268" y="672306"/>
                          <a:pt x="920910" y="683418"/>
                        </a:cubicBezTo>
                        <a:cubicBezTo>
                          <a:pt x="932552" y="694531"/>
                          <a:pt x="951602" y="704055"/>
                          <a:pt x="965360" y="715168"/>
                        </a:cubicBezTo>
                        <a:cubicBezTo>
                          <a:pt x="979118" y="726281"/>
                          <a:pt x="990760" y="740039"/>
                          <a:pt x="1003460" y="750093"/>
                        </a:cubicBezTo>
                        <a:cubicBezTo>
                          <a:pt x="1016160" y="760147"/>
                          <a:pt x="1041560" y="775493"/>
                          <a:pt x="1041560" y="775493"/>
                        </a:cubicBezTo>
                        <a:cubicBezTo>
                          <a:pt x="1056377" y="785547"/>
                          <a:pt x="1078602" y="801422"/>
                          <a:pt x="1092360" y="810418"/>
                        </a:cubicBezTo>
                        <a:cubicBezTo>
                          <a:pt x="1106118" y="819414"/>
                          <a:pt x="1124110" y="829468"/>
                          <a:pt x="1124110" y="829468"/>
                        </a:cubicBezTo>
                        <a:cubicBezTo>
                          <a:pt x="1136281" y="836876"/>
                          <a:pt x="1155331" y="850635"/>
                          <a:pt x="1165385" y="854868"/>
                        </a:cubicBezTo>
                        <a:cubicBezTo>
                          <a:pt x="1175439" y="859101"/>
                          <a:pt x="1173323" y="849047"/>
                          <a:pt x="1184435" y="854868"/>
                        </a:cubicBezTo>
                        <a:cubicBezTo>
                          <a:pt x="1195547" y="860689"/>
                          <a:pt x="1217772" y="881326"/>
                          <a:pt x="1232060" y="889793"/>
                        </a:cubicBezTo>
                        <a:cubicBezTo>
                          <a:pt x="1246348" y="898260"/>
                          <a:pt x="1257460" y="897201"/>
                          <a:pt x="1270160" y="905668"/>
                        </a:cubicBezTo>
                        <a:cubicBezTo>
                          <a:pt x="1282860" y="914135"/>
                          <a:pt x="1295031" y="929481"/>
                          <a:pt x="1308260" y="940593"/>
                        </a:cubicBezTo>
                        <a:cubicBezTo>
                          <a:pt x="1321489" y="951705"/>
                          <a:pt x="1335248" y="961760"/>
                          <a:pt x="1349535" y="972343"/>
                        </a:cubicBezTo>
                        <a:cubicBezTo>
                          <a:pt x="1363823" y="982926"/>
                          <a:pt x="1381285" y="994568"/>
                          <a:pt x="1393985" y="1004093"/>
                        </a:cubicBezTo>
                        <a:cubicBezTo>
                          <a:pt x="1406685" y="1013618"/>
                          <a:pt x="1413035" y="1022085"/>
                          <a:pt x="1425735" y="1029493"/>
                        </a:cubicBezTo>
                        <a:cubicBezTo>
                          <a:pt x="1438435" y="1036901"/>
                          <a:pt x="1456956" y="1039547"/>
                          <a:pt x="1470185" y="1048543"/>
                        </a:cubicBezTo>
                        <a:cubicBezTo>
                          <a:pt x="1483414" y="1057539"/>
                          <a:pt x="1505110" y="1083468"/>
                          <a:pt x="1505110" y="1083468"/>
                        </a:cubicBezTo>
                        <a:cubicBezTo>
                          <a:pt x="1516752" y="1095110"/>
                          <a:pt x="1531568" y="1104105"/>
                          <a:pt x="1540035" y="1118393"/>
                        </a:cubicBezTo>
                        <a:cubicBezTo>
                          <a:pt x="1548502" y="1132681"/>
                          <a:pt x="1545856" y="1153318"/>
                          <a:pt x="1555910" y="1169193"/>
                        </a:cubicBezTo>
                        <a:cubicBezTo>
                          <a:pt x="1565964" y="1185068"/>
                          <a:pt x="1600360" y="1213643"/>
                          <a:pt x="1600360" y="1213643"/>
                        </a:cubicBezTo>
                        <a:cubicBezTo>
                          <a:pt x="1610943" y="1223168"/>
                          <a:pt x="1611472" y="1229518"/>
                          <a:pt x="1619410" y="1226343"/>
                        </a:cubicBezTo>
                        <a:cubicBezTo>
                          <a:pt x="1627348" y="1223168"/>
                          <a:pt x="1640048" y="1204647"/>
                          <a:pt x="1647985" y="1194593"/>
                        </a:cubicBezTo>
                        <a:cubicBezTo>
                          <a:pt x="1655922" y="1184539"/>
                          <a:pt x="1661214" y="1177660"/>
                          <a:pt x="1667035" y="1166018"/>
                        </a:cubicBezTo>
                        <a:cubicBezTo>
                          <a:pt x="1672856" y="1154376"/>
                          <a:pt x="1679206" y="1136914"/>
                          <a:pt x="1682910" y="1124743"/>
                        </a:cubicBezTo>
                        <a:cubicBezTo>
                          <a:pt x="1686614" y="1112572"/>
                          <a:pt x="1690318" y="1106751"/>
                          <a:pt x="1689260" y="1092993"/>
                        </a:cubicBezTo>
                        <a:cubicBezTo>
                          <a:pt x="1688202" y="1079235"/>
                          <a:pt x="1680264" y="1057539"/>
                          <a:pt x="1676560" y="1042193"/>
                        </a:cubicBezTo>
                        <a:cubicBezTo>
                          <a:pt x="1672856" y="1026847"/>
                          <a:pt x="1671268" y="1012560"/>
                          <a:pt x="1667035" y="1000918"/>
                        </a:cubicBezTo>
                        <a:cubicBezTo>
                          <a:pt x="1662802" y="989276"/>
                          <a:pt x="1657510" y="981339"/>
                          <a:pt x="1651160" y="972343"/>
                        </a:cubicBezTo>
                        <a:cubicBezTo>
                          <a:pt x="1644810" y="963347"/>
                          <a:pt x="1637402" y="954351"/>
                          <a:pt x="1628935" y="946943"/>
                        </a:cubicBezTo>
                        <a:cubicBezTo>
                          <a:pt x="1620468" y="939535"/>
                          <a:pt x="1610414" y="935830"/>
                          <a:pt x="1600360" y="927893"/>
                        </a:cubicBezTo>
                        <a:cubicBezTo>
                          <a:pt x="1590306" y="919956"/>
                          <a:pt x="1580781" y="908314"/>
                          <a:pt x="1568610" y="899318"/>
                        </a:cubicBezTo>
                        <a:cubicBezTo>
                          <a:pt x="1556439" y="890322"/>
                          <a:pt x="1541093" y="881326"/>
                          <a:pt x="1527335" y="873918"/>
                        </a:cubicBezTo>
                        <a:cubicBezTo>
                          <a:pt x="1513577" y="866510"/>
                          <a:pt x="1497702" y="865451"/>
                          <a:pt x="1486060" y="854868"/>
                        </a:cubicBezTo>
                        <a:cubicBezTo>
                          <a:pt x="1474418" y="844285"/>
                          <a:pt x="1468597" y="825234"/>
                          <a:pt x="1457485" y="810418"/>
                        </a:cubicBezTo>
                        <a:cubicBezTo>
                          <a:pt x="1446373" y="795602"/>
                          <a:pt x="1429439" y="779197"/>
                          <a:pt x="1419385" y="765968"/>
                        </a:cubicBezTo>
                        <a:cubicBezTo>
                          <a:pt x="1409331" y="752739"/>
                          <a:pt x="1406685" y="745330"/>
                          <a:pt x="1397160" y="731043"/>
                        </a:cubicBezTo>
                        <a:cubicBezTo>
                          <a:pt x="1387635" y="716756"/>
                          <a:pt x="1371760" y="694530"/>
                          <a:pt x="1362235" y="680243"/>
                        </a:cubicBezTo>
                        <a:cubicBezTo>
                          <a:pt x="1352710" y="665956"/>
                          <a:pt x="1346889" y="655901"/>
                          <a:pt x="1340010" y="645318"/>
                        </a:cubicBezTo>
                        <a:cubicBezTo>
                          <a:pt x="1333131" y="634735"/>
                          <a:pt x="1326781" y="626797"/>
                          <a:pt x="1320960" y="616743"/>
                        </a:cubicBezTo>
                        <a:cubicBezTo>
                          <a:pt x="1315139" y="606689"/>
                          <a:pt x="1310906" y="598222"/>
                          <a:pt x="1305085" y="584993"/>
                        </a:cubicBezTo>
                        <a:cubicBezTo>
                          <a:pt x="1299264" y="571764"/>
                          <a:pt x="1292385" y="551656"/>
                          <a:pt x="1286035" y="537368"/>
                        </a:cubicBezTo>
                        <a:cubicBezTo>
                          <a:pt x="1279685" y="523080"/>
                          <a:pt x="1272806" y="511968"/>
                          <a:pt x="1266985" y="499268"/>
                        </a:cubicBezTo>
                        <a:cubicBezTo>
                          <a:pt x="1261164" y="486568"/>
                          <a:pt x="1251110" y="461168"/>
                          <a:pt x="1251110" y="461168"/>
                        </a:cubicBezTo>
                        <a:cubicBezTo>
                          <a:pt x="1245818" y="448468"/>
                          <a:pt x="1242114" y="437885"/>
                          <a:pt x="1235235" y="423068"/>
                        </a:cubicBezTo>
                        <a:cubicBezTo>
                          <a:pt x="1228356" y="408251"/>
                          <a:pt x="1217243" y="387614"/>
                          <a:pt x="1209835" y="372268"/>
                        </a:cubicBezTo>
                        <a:cubicBezTo>
                          <a:pt x="1202427" y="356922"/>
                          <a:pt x="1184964" y="315118"/>
                          <a:pt x="1171735" y="289718"/>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2" name="Freeform 81">
                    <a:extLst>
                      <a:ext uri="{FF2B5EF4-FFF2-40B4-BE49-F238E27FC236}">
                        <a16:creationId xmlns:a16="http://schemas.microsoft.com/office/drawing/2014/main" id="{A0A0FEAD-E302-B84D-BBC2-7F5A7C872A3A}"/>
                      </a:ext>
                    </a:extLst>
                  </p:cNvPr>
                  <p:cNvSpPr/>
                  <p:nvPr/>
                </p:nvSpPr>
                <p:spPr>
                  <a:xfrm>
                    <a:off x="-197210" y="4507847"/>
                    <a:ext cx="1689443" cy="1227168"/>
                  </a:xfrm>
                  <a:custGeom>
                    <a:avLst/>
                    <a:gdLst>
                      <a:gd name="connsiteX0" fmla="*/ 1171735 w 1689443"/>
                      <a:gd name="connsiteY0" fmla="*/ 289718 h 1227168"/>
                      <a:gd name="connsiteX1" fmla="*/ 1130460 w 1689443"/>
                      <a:gd name="connsiteY1" fmla="*/ 219868 h 1227168"/>
                      <a:gd name="connsiteX2" fmla="*/ 1070135 w 1689443"/>
                      <a:gd name="connsiteY2" fmla="*/ 134143 h 1227168"/>
                      <a:gd name="connsiteX3" fmla="*/ 1006635 w 1689443"/>
                      <a:gd name="connsiteY3" fmla="*/ 76993 h 1227168"/>
                      <a:gd name="connsiteX4" fmla="*/ 927260 w 1689443"/>
                      <a:gd name="connsiteY4" fmla="*/ 26193 h 1227168"/>
                      <a:gd name="connsiteX5" fmla="*/ 847885 w 1689443"/>
                      <a:gd name="connsiteY5" fmla="*/ 10318 h 1227168"/>
                      <a:gd name="connsiteX6" fmla="*/ 768510 w 1689443"/>
                      <a:gd name="connsiteY6" fmla="*/ 13493 h 1227168"/>
                      <a:gd name="connsiteX7" fmla="*/ 711360 w 1689443"/>
                      <a:gd name="connsiteY7" fmla="*/ 7143 h 1227168"/>
                      <a:gd name="connsiteX8" fmla="*/ 663735 w 1689443"/>
                      <a:gd name="connsiteY8" fmla="*/ 793 h 1227168"/>
                      <a:gd name="connsiteX9" fmla="*/ 619285 w 1689443"/>
                      <a:gd name="connsiteY9" fmla="*/ 793 h 1227168"/>
                      <a:gd name="connsiteX10" fmla="*/ 584360 w 1689443"/>
                      <a:gd name="connsiteY10" fmla="*/ 7143 h 1227168"/>
                      <a:gd name="connsiteX11" fmla="*/ 549435 w 1689443"/>
                      <a:gd name="connsiteY11" fmla="*/ 26193 h 1227168"/>
                      <a:gd name="connsiteX12" fmla="*/ 508160 w 1689443"/>
                      <a:gd name="connsiteY12" fmla="*/ 38893 h 1227168"/>
                      <a:gd name="connsiteX13" fmla="*/ 479585 w 1689443"/>
                      <a:gd name="connsiteY13" fmla="*/ 54768 h 1227168"/>
                      <a:gd name="connsiteX14" fmla="*/ 422435 w 1689443"/>
                      <a:gd name="connsiteY14" fmla="*/ 80168 h 1227168"/>
                      <a:gd name="connsiteX15" fmla="*/ 374810 w 1689443"/>
                      <a:gd name="connsiteY15" fmla="*/ 92868 h 1227168"/>
                      <a:gd name="connsiteX16" fmla="*/ 301785 w 1689443"/>
                      <a:gd name="connsiteY16" fmla="*/ 89693 h 1227168"/>
                      <a:gd name="connsiteX17" fmla="*/ 225585 w 1689443"/>
                      <a:gd name="connsiteY17" fmla="*/ 80168 h 1227168"/>
                      <a:gd name="connsiteX18" fmla="*/ 136685 w 1689443"/>
                      <a:gd name="connsiteY18" fmla="*/ 73818 h 1227168"/>
                      <a:gd name="connsiteX19" fmla="*/ 79535 w 1689443"/>
                      <a:gd name="connsiteY19" fmla="*/ 73818 h 1227168"/>
                      <a:gd name="connsiteX20" fmla="*/ 22385 w 1689443"/>
                      <a:gd name="connsiteY20" fmla="*/ 105568 h 1227168"/>
                      <a:gd name="connsiteX21" fmla="*/ 12860 w 1689443"/>
                      <a:gd name="connsiteY21" fmla="*/ 153193 h 1227168"/>
                      <a:gd name="connsiteX22" fmla="*/ 160 w 1689443"/>
                      <a:gd name="connsiteY22" fmla="*/ 175418 h 1227168"/>
                      <a:gd name="connsiteX23" fmla="*/ 22385 w 1689443"/>
                      <a:gd name="connsiteY23" fmla="*/ 242093 h 1227168"/>
                      <a:gd name="connsiteX24" fmla="*/ 70010 w 1689443"/>
                      <a:gd name="connsiteY24" fmla="*/ 296068 h 1227168"/>
                      <a:gd name="connsiteX25" fmla="*/ 130335 w 1689443"/>
                      <a:gd name="connsiteY25" fmla="*/ 318293 h 1227168"/>
                      <a:gd name="connsiteX26" fmla="*/ 184310 w 1689443"/>
                      <a:gd name="connsiteY26" fmla="*/ 334168 h 1227168"/>
                      <a:gd name="connsiteX27" fmla="*/ 241460 w 1689443"/>
                      <a:gd name="connsiteY27" fmla="*/ 321468 h 1227168"/>
                      <a:gd name="connsiteX28" fmla="*/ 304960 w 1689443"/>
                      <a:gd name="connsiteY28" fmla="*/ 318293 h 1227168"/>
                      <a:gd name="connsiteX29" fmla="*/ 343060 w 1689443"/>
                      <a:gd name="connsiteY29" fmla="*/ 308768 h 1227168"/>
                      <a:gd name="connsiteX30" fmla="*/ 390685 w 1689443"/>
                      <a:gd name="connsiteY30" fmla="*/ 296068 h 1227168"/>
                      <a:gd name="connsiteX31" fmla="*/ 428785 w 1689443"/>
                      <a:gd name="connsiteY31" fmla="*/ 277018 h 1227168"/>
                      <a:gd name="connsiteX32" fmla="*/ 466885 w 1689443"/>
                      <a:gd name="connsiteY32" fmla="*/ 257968 h 1227168"/>
                      <a:gd name="connsiteX33" fmla="*/ 501810 w 1689443"/>
                      <a:gd name="connsiteY33" fmla="*/ 235743 h 1227168"/>
                      <a:gd name="connsiteX34" fmla="*/ 539910 w 1689443"/>
                      <a:gd name="connsiteY34" fmla="*/ 216693 h 1227168"/>
                      <a:gd name="connsiteX35" fmla="*/ 600235 w 1689443"/>
                      <a:gd name="connsiteY35" fmla="*/ 207168 h 1227168"/>
                      <a:gd name="connsiteX36" fmla="*/ 666910 w 1689443"/>
                      <a:gd name="connsiteY36" fmla="*/ 207168 h 1227168"/>
                      <a:gd name="connsiteX37" fmla="*/ 714535 w 1689443"/>
                      <a:gd name="connsiteY37" fmla="*/ 219868 h 1227168"/>
                      <a:gd name="connsiteX38" fmla="*/ 768510 w 1689443"/>
                      <a:gd name="connsiteY38" fmla="*/ 254793 h 1227168"/>
                      <a:gd name="connsiteX39" fmla="*/ 819310 w 1689443"/>
                      <a:gd name="connsiteY39" fmla="*/ 289718 h 1227168"/>
                      <a:gd name="connsiteX40" fmla="*/ 851060 w 1689443"/>
                      <a:gd name="connsiteY40" fmla="*/ 334168 h 1227168"/>
                      <a:gd name="connsiteX41" fmla="*/ 873285 w 1689443"/>
                      <a:gd name="connsiteY41" fmla="*/ 369093 h 1227168"/>
                      <a:gd name="connsiteX42" fmla="*/ 876460 w 1689443"/>
                      <a:gd name="connsiteY42" fmla="*/ 404018 h 1227168"/>
                      <a:gd name="connsiteX43" fmla="*/ 882810 w 1689443"/>
                      <a:gd name="connsiteY43" fmla="*/ 467518 h 1227168"/>
                      <a:gd name="connsiteX44" fmla="*/ 885985 w 1689443"/>
                      <a:gd name="connsiteY44" fmla="*/ 515143 h 1227168"/>
                      <a:gd name="connsiteX45" fmla="*/ 889160 w 1689443"/>
                      <a:gd name="connsiteY45" fmla="*/ 546893 h 1227168"/>
                      <a:gd name="connsiteX46" fmla="*/ 892335 w 1689443"/>
                      <a:gd name="connsiteY46" fmla="*/ 575468 h 1227168"/>
                      <a:gd name="connsiteX47" fmla="*/ 885985 w 1689443"/>
                      <a:gd name="connsiteY47" fmla="*/ 600868 h 1227168"/>
                      <a:gd name="connsiteX48" fmla="*/ 895510 w 1689443"/>
                      <a:gd name="connsiteY48" fmla="*/ 648493 h 1227168"/>
                      <a:gd name="connsiteX49" fmla="*/ 920910 w 1689443"/>
                      <a:gd name="connsiteY49" fmla="*/ 683418 h 1227168"/>
                      <a:gd name="connsiteX50" fmla="*/ 965360 w 1689443"/>
                      <a:gd name="connsiteY50" fmla="*/ 715168 h 1227168"/>
                      <a:gd name="connsiteX51" fmla="*/ 1003460 w 1689443"/>
                      <a:gd name="connsiteY51" fmla="*/ 750093 h 1227168"/>
                      <a:gd name="connsiteX52" fmla="*/ 1041560 w 1689443"/>
                      <a:gd name="connsiteY52" fmla="*/ 775493 h 1227168"/>
                      <a:gd name="connsiteX53" fmla="*/ 1092360 w 1689443"/>
                      <a:gd name="connsiteY53" fmla="*/ 810418 h 1227168"/>
                      <a:gd name="connsiteX54" fmla="*/ 1124110 w 1689443"/>
                      <a:gd name="connsiteY54" fmla="*/ 829468 h 1227168"/>
                      <a:gd name="connsiteX55" fmla="*/ 1165385 w 1689443"/>
                      <a:gd name="connsiteY55" fmla="*/ 854868 h 1227168"/>
                      <a:gd name="connsiteX56" fmla="*/ 1184435 w 1689443"/>
                      <a:gd name="connsiteY56" fmla="*/ 854868 h 1227168"/>
                      <a:gd name="connsiteX57" fmla="*/ 1232060 w 1689443"/>
                      <a:gd name="connsiteY57" fmla="*/ 889793 h 1227168"/>
                      <a:gd name="connsiteX58" fmla="*/ 1270160 w 1689443"/>
                      <a:gd name="connsiteY58" fmla="*/ 905668 h 1227168"/>
                      <a:gd name="connsiteX59" fmla="*/ 1308260 w 1689443"/>
                      <a:gd name="connsiteY59" fmla="*/ 940593 h 1227168"/>
                      <a:gd name="connsiteX60" fmla="*/ 1349535 w 1689443"/>
                      <a:gd name="connsiteY60" fmla="*/ 972343 h 1227168"/>
                      <a:gd name="connsiteX61" fmla="*/ 1393985 w 1689443"/>
                      <a:gd name="connsiteY61" fmla="*/ 1004093 h 1227168"/>
                      <a:gd name="connsiteX62" fmla="*/ 1425735 w 1689443"/>
                      <a:gd name="connsiteY62" fmla="*/ 1029493 h 1227168"/>
                      <a:gd name="connsiteX63" fmla="*/ 1470185 w 1689443"/>
                      <a:gd name="connsiteY63" fmla="*/ 1048543 h 1227168"/>
                      <a:gd name="connsiteX64" fmla="*/ 1505110 w 1689443"/>
                      <a:gd name="connsiteY64" fmla="*/ 1083468 h 1227168"/>
                      <a:gd name="connsiteX65" fmla="*/ 1540035 w 1689443"/>
                      <a:gd name="connsiteY65" fmla="*/ 1118393 h 1227168"/>
                      <a:gd name="connsiteX66" fmla="*/ 1555910 w 1689443"/>
                      <a:gd name="connsiteY66" fmla="*/ 1169193 h 1227168"/>
                      <a:gd name="connsiteX67" fmla="*/ 1600360 w 1689443"/>
                      <a:gd name="connsiteY67" fmla="*/ 1213643 h 1227168"/>
                      <a:gd name="connsiteX68" fmla="*/ 1619410 w 1689443"/>
                      <a:gd name="connsiteY68" fmla="*/ 1226343 h 1227168"/>
                      <a:gd name="connsiteX69" fmla="*/ 1647985 w 1689443"/>
                      <a:gd name="connsiteY69" fmla="*/ 1194593 h 1227168"/>
                      <a:gd name="connsiteX70" fmla="*/ 1667035 w 1689443"/>
                      <a:gd name="connsiteY70" fmla="*/ 1166018 h 1227168"/>
                      <a:gd name="connsiteX71" fmla="*/ 1682910 w 1689443"/>
                      <a:gd name="connsiteY71" fmla="*/ 1124743 h 1227168"/>
                      <a:gd name="connsiteX72" fmla="*/ 1689260 w 1689443"/>
                      <a:gd name="connsiteY72" fmla="*/ 1092993 h 1227168"/>
                      <a:gd name="connsiteX73" fmla="*/ 1676560 w 1689443"/>
                      <a:gd name="connsiteY73" fmla="*/ 1042193 h 1227168"/>
                      <a:gd name="connsiteX74" fmla="*/ 1667035 w 1689443"/>
                      <a:gd name="connsiteY74" fmla="*/ 1000918 h 1227168"/>
                      <a:gd name="connsiteX75" fmla="*/ 1651160 w 1689443"/>
                      <a:gd name="connsiteY75" fmla="*/ 972343 h 1227168"/>
                      <a:gd name="connsiteX76" fmla="*/ 1628935 w 1689443"/>
                      <a:gd name="connsiteY76" fmla="*/ 946943 h 1227168"/>
                      <a:gd name="connsiteX77" fmla="*/ 1600360 w 1689443"/>
                      <a:gd name="connsiteY77" fmla="*/ 927893 h 1227168"/>
                      <a:gd name="connsiteX78" fmla="*/ 1568610 w 1689443"/>
                      <a:gd name="connsiteY78" fmla="*/ 899318 h 1227168"/>
                      <a:gd name="connsiteX79" fmla="*/ 1527335 w 1689443"/>
                      <a:gd name="connsiteY79" fmla="*/ 873918 h 1227168"/>
                      <a:gd name="connsiteX80" fmla="*/ 1486060 w 1689443"/>
                      <a:gd name="connsiteY80" fmla="*/ 854868 h 1227168"/>
                      <a:gd name="connsiteX81" fmla="*/ 1457485 w 1689443"/>
                      <a:gd name="connsiteY81" fmla="*/ 810418 h 1227168"/>
                      <a:gd name="connsiteX82" fmla="*/ 1419385 w 1689443"/>
                      <a:gd name="connsiteY82" fmla="*/ 765968 h 1227168"/>
                      <a:gd name="connsiteX83" fmla="*/ 1397160 w 1689443"/>
                      <a:gd name="connsiteY83" fmla="*/ 731043 h 1227168"/>
                      <a:gd name="connsiteX84" fmla="*/ 1362235 w 1689443"/>
                      <a:gd name="connsiteY84" fmla="*/ 680243 h 1227168"/>
                      <a:gd name="connsiteX85" fmla="*/ 1340010 w 1689443"/>
                      <a:gd name="connsiteY85" fmla="*/ 645318 h 1227168"/>
                      <a:gd name="connsiteX86" fmla="*/ 1320960 w 1689443"/>
                      <a:gd name="connsiteY86" fmla="*/ 616743 h 1227168"/>
                      <a:gd name="connsiteX87" fmla="*/ 1305085 w 1689443"/>
                      <a:gd name="connsiteY87" fmla="*/ 584993 h 1227168"/>
                      <a:gd name="connsiteX88" fmla="*/ 1286035 w 1689443"/>
                      <a:gd name="connsiteY88" fmla="*/ 537368 h 1227168"/>
                      <a:gd name="connsiteX89" fmla="*/ 1266985 w 1689443"/>
                      <a:gd name="connsiteY89" fmla="*/ 499268 h 1227168"/>
                      <a:gd name="connsiteX90" fmla="*/ 1251110 w 1689443"/>
                      <a:gd name="connsiteY90" fmla="*/ 461168 h 1227168"/>
                      <a:gd name="connsiteX91" fmla="*/ 1235235 w 1689443"/>
                      <a:gd name="connsiteY91" fmla="*/ 423068 h 1227168"/>
                      <a:gd name="connsiteX92" fmla="*/ 1209835 w 1689443"/>
                      <a:gd name="connsiteY92" fmla="*/ 372268 h 1227168"/>
                      <a:gd name="connsiteX93" fmla="*/ 1171735 w 1689443"/>
                      <a:gd name="connsiteY93" fmla="*/ 289718 h 122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689443" h="1227168">
                        <a:moveTo>
                          <a:pt x="1171735" y="289718"/>
                        </a:moveTo>
                        <a:cubicBezTo>
                          <a:pt x="1158506" y="264318"/>
                          <a:pt x="1147393" y="245797"/>
                          <a:pt x="1130460" y="219868"/>
                        </a:cubicBezTo>
                        <a:cubicBezTo>
                          <a:pt x="1113527" y="193939"/>
                          <a:pt x="1090772" y="157955"/>
                          <a:pt x="1070135" y="134143"/>
                        </a:cubicBezTo>
                        <a:cubicBezTo>
                          <a:pt x="1049498" y="110331"/>
                          <a:pt x="1030447" y="94985"/>
                          <a:pt x="1006635" y="76993"/>
                        </a:cubicBezTo>
                        <a:cubicBezTo>
                          <a:pt x="982822" y="59001"/>
                          <a:pt x="953718" y="37305"/>
                          <a:pt x="927260" y="26193"/>
                        </a:cubicBezTo>
                        <a:cubicBezTo>
                          <a:pt x="900802" y="15080"/>
                          <a:pt x="874343" y="12435"/>
                          <a:pt x="847885" y="10318"/>
                        </a:cubicBezTo>
                        <a:cubicBezTo>
                          <a:pt x="821427" y="8201"/>
                          <a:pt x="791264" y="14022"/>
                          <a:pt x="768510" y="13493"/>
                        </a:cubicBezTo>
                        <a:cubicBezTo>
                          <a:pt x="745756" y="12964"/>
                          <a:pt x="728822" y="9260"/>
                          <a:pt x="711360" y="7143"/>
                        </a:cubicBezTo>
                        <a:cubicBezTo>
                          <a:pt x="693898" y="5026"/>
                          <a:pt x="679081" y="1851"/>
                          <a:pt x="663735" y="793"/>
                        </a:cubicBezTo>
                        <a:cubicBezTo>
                          <a:pt x="648389" y="-265"/>
                          <a:pt x="632514" y="-265"/>
                          <a:pt x="619285" y="793"/>
                        </a:cubicBezTo>
                        <a:cubicBezTo>
                          <a:pt x="606056" y="1851"/>
                          <a:pt x="596002" y="2910"/>
                          <a:pt x="584360" y="7143"/>
                        </a:cubicBezTo>
                        <a:cubicBezTo>
                          <a:pt x="572718" y="11376"/>
                          <a:pt x="562135" y="20901"/>
                          <a:pt x="549435" y="26193"/>
                        </a:cubicBezTo>
                        <a:cubicBezTo>
                          <a:pt x="536735" y="31485"/>
                          <a:pt x="519802" y="34131"/>
                          <a:pt x="508160" y="38893"/>
                        </a:cubicBezTo>
                        <a:cubicBezTo>
                          <a:pt x="496518" y="43655"/>
                          <a:pt x="493872" y="47889"/>
                          <a:pt x="479585" y="54768"/>
                        </a:cubicBezTo>
                        <a:cubicBezTo>
                          <a:pt x="465297" y="61647"/>
                          <a:pt x="439897" y="73818"/>
                          <a:pt x="422435" y="80168"/>
                        </a:cubicBezTo>
                        <a:cubicBezTo>
                          <a:pt x="404973" y="86518"/>
                          <a:pt x="394918" y="91280"/>
                          <a:pt x="374810" y="92868"/>
                        </a:cubicBezTo>
                        <a:cubicBezTo>
                          <a:pt x="354702" y="94455"/>
                          <a:pt x="326656" y="91810"/>
                          <a:pt x="301785" y="89693"/>
                        </a:cubicBezTo>
                        <a:cubicBezTo>
                          <a:pt x="276914" y="87576"/>
                          <a:pt x="253102" y="82814"/>
                          <a:pt x="225585" y="80168"/>
                        </a:cubicBezTo>
                        <a:cubicBezTo>
                          <a:pt x="198068" y="77522"/>
                          <a:pt x="161027" y="74876"/>
                          <a:pt x="136685" y="73818"/>
                        </a:cubicBezTo>
                        <a:cubicBezTo>
                          <a:pt x="112343" y="72760"/>
                          <a:pt x="98585" y="68526"/>
                          <a:pt x="79535" y="73818"/>
                        </a:cubicBezTo>
                        <a:cubicBezTo>
                          <a:pt x="60485" y="79110"/>
                          <a:pt x="33497" y="92339"/>
                          <a:pt x="22385" y="105568"/>
                        </a:cubicBezTo>
                        <a:cubicBezTo>
                          <a:pt x="11273" y="118797"/>
                          <a:pt x="16564" y="141551"/>
                          <a:pt x="12860" y="153193"/>
                        </a:cubicBezTo>
                        <a:cubicBezTo>
                          <a:pt x="9156" y="164835"/>
                          <a:pt x="-1427" y="160601"/>
                          <a:pt x="160" y="175418"/>
                        </a:cubicBezTo>
                        <a:cubicBezTo>
                          <a:pt x="1747" y="190235"/>
                          <a:pt x="10743" y="221985"/>
                          <a:pt x="22385" y="242093"/>
                        </a:cubicBezTo>
                        <a:cubicBezTo>
                          <a:pt x="34027" y="262201"/>
                          <a:pt x="52018" y="283368"/>
                          <a:pt x="70010" y="296068"/>
                        </a:cubicBezTo>
                        <a:cubicBezTo>
                          <a:pt x="88002" y="308768"/>
                          <a:pt x="111285" y="311943"/>
                          <a:pt x="130335" y="318293"/>
                        </a:cubicBezTo>
                        <a:cubicBezTo>
                          <a:pt x="149385" y="324643"/>
                          <a:pt x="165789" y="333639"/>
                          <a:pt x="184310" y="334168"/>
                        </a:cubicBezTo>
                        <a:cubicBezTo>
                          <a:pt x="202831" y="334697"/>
                          <a:pt x="221352" y="324114"/>
                          <a:pt x="241460" y="321468"/>
                        </a:cubicBezTo>
                        <a:cubicBezTo>
                          <a:pt x="261568" y="318822"/>
                          <a:pt x="288027" y="320410"/>
                          <a:pt x="304960" y="318293"/>
                        </a:cubicBezTo>
                        <a:cubicBezTo>
                          <a:pt x="321893" y="316176"/>
                          <a:pt x="343060" y="308768"/>
                          <a:pt x="343060" y="308768"/>
                        </a:cubicBezTo>
                        <a:cubicBezTo>
                          <a:pt x="357347" y="305064"/>
                          <a:pt x="376398" y="301360"/>
                          <a:pt x="390685" y="296068"/>
                        </a:cubicBezTo>
                        <a:cubicBezTo>
                          <a:pt x="404972" y="290776"/>
                          <a:pt x="428785" y="277018"/>
                          <a:pt x="428785" y="277018"/>
                        </a:cubicBezTo>
                        <a:cubicBezTo>
                          <a:pt x="441485" y="270668"/>
                          <a:pt x="454714" y="264847"/>
                          <a:pt x="466885" y="257968"/>
                        </a:cubicBezTo>
                        <a:cubicBezTo>
                          <a:pt x="479056" y="251089"/>
                          <a:pt x="489639" y="242622"/>
                          <a:pt x="501810" y="235743"/>
                        </a:cubicBezTo>
                        <a:cubicBezTo>
                          <a:pt x="513981" y="228864"/>
                          <a:pt x="523506" y="221456"/>
                          <a:pt x="539910" y="216693"/>
                        </a:cubicBezTo>
                        <a:cubicBezTo>
                          <a:pt x="556314" y="211930"/>
                          <a:pt x="579068" y="208755"/>
                          <a:pt x="600235" y="207168"/>
                        </a:cubicBezTo>
                        <a:cubicBezTo>
                          <a:pt x="621402" y="205581"/>
                          <a:pt x="647860" y="205051"/>
                          <a:pt x="666910" y="207168"/>
                        </a:cubicBezTo>
                        <a:cubicBezTo>
                          <a:pt x="685960" y="209285"/>
                          <a:pt x="697602" y="211931"/>
                          <a:pt x="714535" y="219868"/>
                        </a:cubicBezTo>
                        <a:cubicBezTo>
                          <a:pt x="731468" y="227805"/>
                          <a:pt x="751048" y="243151"/>
                          <a:pt x="768510" y="254793"/>
                        </a:cubicBezTo>
                        <a:cubicBezTo>
                          <a:pt x="785972" y="266435"/>
                          <a:pt x="805552" y="276489"/>
                          <a:pt x="819310" y="289718"/>
                        </a:cubicBezTo>
                        <a:cubicBezTo>
                          <a:pt x="833068" y="302947"/>
                          <a:pt x="842064" y="320939"/>
                          <a:pt x="851060" y="334168"/>
                        </a:cubicBezTo>
                        <a:cubicBezTo>
                          <a:pt x="860056" y="347397"/>
                          <a:pt x="869052" y="357451"/>
                          <a:pt x="873285" y="369093"/>
                        </a:cubicBezTo>
                        <a:cubicBezTo>
                          <a:pt x="877518" y="380735"/>
                          <a:pt x="874873" y="387614"/>
                          <a:pt x="876460" y="404018"/>
                        </a:cubicBezTo>
                        <a:cubicBezTo>
                          <a:pt x="878047" y="420422"/>
                          <a:pt x="881223" y="448997"/>
                          <a:pt x="882810" y="467518"/>
                        </a:cubicBezTo>
                        <a:cubicBezTo>
                          <a:pt x="884397" y="486039"/>
                          <a:pt x="884927" y="501914"/>
                          <a:pt x="885985" y="515143"/>
                        </a:cubicBezTo>
                        <a:cubicBezTo>
                          <a:pt x="887043" y="528372"/>
                          <a:pt x="888102" y="536839"/>
                          <a:pt x="889160" y="546893"/>
                        </a:cubicBezTo>
                        <a:cubicBezTo>
                          <a:pt x="890218" y="556947"/>
                          <a:pt x="892864" y="566472"/>
                          <a:pt x="892335" y="575468"/>
                        </a:cubicBezTo>
                        <a:cubicBezTo>
                          <a:pt x="891806" y="584464"/>
                          <a:pt x="885456" y="588697"/>
                          <a:pt x="885985" y="600868"/>
                        </a:cubicBezTo>
                        <a:cubicBezTo>
                          <a:pt x="886514" y="613039"/>
                          <a:pt x="889689" y="634735"/>
                          <a:pt x="895510" y="648493"/>
                        </a:cubicBezTo>
                        <a:cubicBezTo>
                          <a:pt x="901331" y="662251"/>
                          <a:pt x="909268" y="672306"/>
                          <a:pt x="920910" y="683418"/>
                        </a:cubicBezTo>
                        <a:cubicBezTo>
                          <a:pt x="932552" y="694531"/>
                          <a:pt x="951602" y="704055"/>
                          <a:pt x="965360" y="715168"/>
                        </a:cubicBezTo>
                        <a:cubicBezTo>
                          <a:pt x="979118" y="726281"/>
                          <a:pt x="990760" y="740039"/>
                          <a:pt x="1003460" y="750093"/>
                        </a:cubicBezTo>
                        <a:cubicBezTo>
                          <a:pt x="1016160" y="760147"/>
                          <a:pt x="1041560" y="775493"/>
                          <a:pt x="1041560" y="775493"/>
                        </a:cubicBezTo>
                        <a:cubicBezTo>
                          <a:pt x="1056377" y="785547"/>
                          <a:pt x="1078602" y="801422"/>
                          <a:pt x="1092360" y="810418"/>
                        </a:cubicBezTo>
                        <a:cubicBezTo>
                          <a:pt x="1106118" y="819414"/>
                          <a:pt x="1124110" y="829468"/>
                          <a:pt x="1124110" y="829468"/>
                        </a:cubicBezTo>
                        <a:cubicBezTo>
                          <a:pt x="1136281" y="836876"/>
                          <a:pt x="1155331" y="850635"/>
                          <a:pt x="1165385" y="854868"/>
                        </a:cubicBezTo>
                        <a:cubicBezTo>
                          <a:pt x="1175439" y="859101"/>
                          <a:pt x="1173323" y="849047"/>
                          <a:pt x="1184435" y="854868"/>
                        </a:cubicBezTo>
                        <a:cubicBezTo>
                          <a:pt x="1195547" y="860689"/>
                          <a:pt x="1217772" y="881326"/>
                          <a:pt x="1232060" y="889793"/>
                        </a:cubicBezTo>
                        <a:cubicBezTo>
                          <a:pt x="1246348" y="898260"/>
                          <a:pt x="1257460" y="897201"/>
                          <a:pt x="1270160" y="905668"/>
                        </a:cubicBezTo>
                        <a:cubicBezTo>
                          <a:pt x="1282860" y="914135"/>
                          <a:pt x="1295031" y="929481"/>
                          <a:pt x="1308260" y="940593"/>
                        </a:cubicBezTo>
                        <a:cubicBezTo>
                          <a:pt x="1321489" y="951705"/>
                          <a:pt x="1335248" y="961760"/>
                          <a:pt x="1349535" y="972343"/>
                        </a:cubicBezTo>
                        <a:cubicBezTo>
                          <a:pt x="1363823" y="982926"/>
                          <a:pt x="1381285" y="994568"/>
                          <a:pt x="1393985" y="1004093"/>
                        </a:cubicBezTo>
                        <a:cubicBezTo>
                          <a:pt x="1406685" y="1013618"/>
                          <a:pt x="1413035" y="1022085"/>
                          <a:pt x="1425735" y="1029493"/>
                        </a:cubicBezTo>
                        <a:cubicBezTo>
                          <a:pt x="1438435" y="1036901"/>
                          <a:pt x="1456956" y="1039547"/>
                          <a:pt x="1470185" y="1048543"/>
                        </a:cubicBezTo>
                        <a:cubicBezTo>
                          <a:pt x="1483414" y="1057539"/>
                          <a:pt x="1505110" y="1083468"/>
                          <a:pt x="1505110" y="1083468"/>
                        </a:cubicBezTo>
                        <a:cubicBezTo>
                          <a:pt x="1516752" y="1095110"/>
                          <a:pt x="1531568" y="1104105"/>
                          <a:pt x="1540035" y="1118393"/>
                        </a:cubicBezTo>
                        <a:cubicBezTo>
                          <a:pt x="1548502" y="1132681"/>
                          <a:pt x="1545856" y="1153318"/>
                          <a:pt x="1555910" y="1169193"/>
                        </a:cubicBezTo>
                        <a:cubicBezTo>
                          <a:pt x="1565964" y="1185068"/>
                          <a:pt x="1600360" y="1213643"/>
                          <a:pt x="1600360" y="1213643"/>
                        </a:cubicBezTo>
                        <a:cubicBezTo>
                          <a:pt x="1610943" y="1223168"/>
                          <a:pt x="1611472" y="1229518"/>
                          <a:pt x="1619410" y="1226343"/>
                        </a:cubicBezTo>
                        <a:cubicBezTo>
                          <a:pt x="1627348" y="1223168"/>
                          <a:pt x="1640048" y="1204647"/>
                          <a:pt x="1647985" y="1194593"/>
                        </a:cubicBezTo>
                        <a:cubicBezTo>
                          <a:pt x="1655922" y="1184539"/>
                          <a:pt x="1661214" y="1177660"/>
                          <a:pt x="1667035" y="1166018"/>
                        </a:cubicBezTo>
                        <a:cubicBezTo>
                          <a:pt x="1672856" y="1154376"/>
                          <a:pt x="1679206" y="1136914"/>
                          <a:pt x="1682910" y="1124743"/>
                        </a:cubicBezTo>
                        <a:cubicBezTo>
                          <a:pt x="1686614" y="1112572"/>
                          <a:pt x="1690318" y="1106751"/>
                          <a:pt x="1689260" y="1092993"/>
                        </a:cubicBezTo>
                        <a:cubicBezTo>
                          <a:pt x="1688202" y="1079235"/>
                          <a:pt x="1680264" y="1057539"/>
                          <a:pt x="1676560" y="1042193"/>
                        </a:cubicBezTo>
                        <a:cubicBezTo>
                          <a:pt x="1672856" y="1026847"/>
                          <a:pt x="1671268" y="1012560"/>
                          <a:pt x="1667035" y="1000918"/>
                        </a:cubicBezTo>
                        <a:cubicBezTo>
                          <a:pt x="1662802" y="989276"/>
                          <a:pt x="1657510" y="981339"/>
                          <a:pt x="1651160" y="972343"/>
                        </a:cubicBezTo>
                        <a:cubicBezTo>
                          <a:pt x="1644810" y="963347"/>
                          <a:pt x="1637402" y="954351"/>
                          <a:pt x="1628935" y="946943"/>
                        </a:cubicBezTo>
                        <a:cubicBezTo>
                          <a:pt x="1620468" y="939535"/>
                          <a:pt x="1610414" y="935830"/>
                          <a:pt x="1600360" y="927893"/>
                        </a:cubicBezTo>
                        <a:cubicBezTo>
                          <a:pt x="1590306" y="919956"/>
                          <a:pt x="1580781" y="908314"/>
                          <a:pt x="1568610" y="899318"/>
                        </a:cubicBezTo>
                        <a:cubicBezTo>
                          <a:pt x="1556439" y="890322"/>
                          <a:pt x="1541093" y="881326"/>
                          <a:pt x="1527335" y="873918"/>
                        </a:cubicBezTo>
                        <a:cubicBezTo>
                          <a:pt x="1513577" y="866510"/>
                          <a:pt x="1497702" y="865451"/>
                          <a:pt x="1486060" y="854868"/>
                        </a:cubicBezTo>
                        <a:cubicBezTo>
                          <a:pt x="1474418" y="844285"/>
                          <a:pt x="1468597" y="825234"/>
                          <a:pt x="1457485" y="810418"/>
                        </a:cubicBezTo>
                        <a:cubicBezTo>
                          <a:pt x="1446373" y="795602"/>
                          <a:pt x="1429439" y="779197"/>
                          <a:pt x="1419385" y="765968"/>
                        </a:cubicBezTo>
                        <a:cubicBezTo>
                          <a:pt x="1409331" y="752739"/>
                          <a:pt x="1406685" y="745330"/>
                          <a:pt x="1397160" y="731043"/>
                        </a:cubicBezTo>
                        <a:cubicBezTo>
                          <a:pt x="1387635" y="716756"/>
                          <a:pt x="1371760" y="694530"/>
                          <a:pt x="1362235" y="680243"/>
                        </a:cubicBezTo>
                        <a:cubicBezTo>
                          <a:pt x="1352710" y="665956"/>
                          <a:pt x="1346889" y="655901"/>
                          <a:pt x="1340010" y="645318"/>
                        </a:cubicBezTo>
                        <a:cubicBezTo>
                          <a:pt x="1333131" y="634735"/>
                          <a:pt x="1326781" y="626797"/>
                          <a:pt x="1320960" y="616743"/>
                        </a:cubicBezTo>
                        <a:cubicBezTo>
                          <a:pt x="1315139" y="606689"/>
                          <a:pt x="1310906" y="598222"/>
                          <a:pt x="1305085" y="584993"/>
                        </a:cubicBezTo>
                        <a:cubicBezTo>
                          <a:pt x="1299264" y="571764"/>
                          <a:pt x="1292385" y="551656"/>
                          <a:pt x="1286035" y="537368"/>
                        </a:cubicBezTo>
                        <a:cubicBezTo>
                          <a:pt x="1279685" y="523080"/>
                          <a:pt x="1272806" y="511968"/>
                          <a:pt x="1266985" y="499268"/>
                        </a:cubicBezTo>
                        <a:cubicBezTo>
                          <a:pt x="1261164" y="486568"/>
                          <a:pt x="1251110" y="461168"/>
                          <a:pt x="1251110" y="461168"/>
                        </a:cubicBezTo>
                        <a:cubicBezTo>
                          <a:pt x="1245818" y="448468"/>
                          <a:pt x="1242114" y="437885"/>
                          <a:pt x="1235235" y="423068"/>
                        </a:cubicBezTo>
                        <a:cubicBezTo>
                          <a:pt x="1228356" y="408251"/>
                          <a:pt x="1217243" y="387614"/>
                          <a:pt x="1209835" y="372268"/>
                        </a:cubicBezTo>
                        <a:cubicBezTo>
                          <a:pt x="1202427" y="356922"/>
                          <a:pt x="1184964" y="315118"/>
                          <a:pt x="1171735" y="289718"/>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Freeform 13">
                    <a:extLst>
                      <a:ext uri="{FF2B5EF4-FFF2-40B4-BE49-F238E27FC236}">
                        <a16:creationId xmlns:a16="http://schemas.microsoft.com/office/drawing/2014/main" id="{FA9F5721-5CCE-9F44-9D0F-ABB7CB4537A6}"/>
                      </a:ext>
                    </a:extLst>
                  </p:cNvPr>
                  <p:cNvSpPr/>
                  <p:nvPr/>
                </p:nvSpPr>
                <p:spPr>
                  <a:xfrm>
                    <a:off x="1910938" y="4409662"/>
                    <a:ext cx="1719998" cy="1307220"/>
                  </a:xfrm>
                  <a:custGeom>
                    <a:avLst/>
                    <a:gdLst>
                      <a:gd name="connsiteX0" fmla="*/ 1224148 w 1719998"/>
                      <a:gd name="connsiteY0" fmla="*/ 498806 h 1307220"/>
                      <a:gd name="connsiteX1" fmla="*/ 1176646 w 1719998"/>
                      <a:gd name="connsiteY1" fmla="*/ 431512 h 1307220"/>
                      <a:gd name="connsiteX2" fmla="*/ 1144979 w 1719998"/>
                      <a:gd name="connsiteY2" fmla="*/ 376094 h 1307220"/>
                      <a:gd name="connsiteX3" fmla="*/ 1109353 w 1719998"/>
                      <a:gd name="connsiteY3" fmla="*/ 344426 h 1307220"/>
                      <a:gd name="connsiteX4" fmla="*/ 1073727 w 1719998"/>
                      <a:gd name="connsiteY4" fmla="*/ 304842 h 1307220"/>
                      <a:gd name="connsiteX5" fmla="*/ 1030184 w 1719998"/>
                      <a:gd name="connsiteY5" fmla="*/ 265257 h 1307220"/>
                      <a:gd name="connsiteX6" fmla="*/ 1006433 w 1719998"/>
                      <a:gd name="connsiteY6" fmla="*/ 217756 h 1307220"/>
                      <a:gd name="connsiteX7" fmla="*/ 986641 w 1719998"/>
                      <a:gd name="connsiteY7" fmla="*/ 158380 h 1307220"/>
                      <a:gd name="connsiteX8" fmla="*/ 966849 w 1719998"/>
                      <a:gd name="connsiteY8" fmla="*/ 130670 h 1307220"/>
                      <a:gd name="connsiteX9" fmla="*/ 927265 w 1719998"/>
                      <a:gd name="connsiteY9" fmla="*/ 87128 h 1307220"/>
                      <a:gd name="connsiteX10" fmla="*/ 871846 w 1719998"/>
                      <a:gd name="connsiteY10" fmla="*/ 63377 h 1307220"/>
                      <a:gd name="connsiteX11" fmla="*/ 812470 w 1719998"/>
                      <a:gd name="connsiteY11" fmla="*/ 43585 h 1307220"/>
                      <a:gd name="connsiteX12" fmla="*/ 753093 w 1719998"/>
                      <a:gd name="connsiteY12" fmla="*/ 39626 h 1307220"/>
                      <a:gd name="connsiteX13" fmla="*/ 701633 w 1719998"/>
                      <a:gd name="connsiteY13" fmla="*/ 19834 h 1307220"/>
                      <a:gd name="connsiteX14" fmla="*/ 630381 w 1719998"/>
                      <a:gd name="connsiteY14" fmla="*/ 11917 h 1307220"/>
                      <a:gd name="connsiteX15" fmla="*/ 574963 w 1719998"/>
                      <a:gd name="connsiteY15" fmla="*/ 42 h 1307220"/>
                      <a:gd name="connsiteX16" fmla="*/ 523504 w 1719998"/>
                      <a:gd name="connsiteY16" fmla="*/ 7959 h 1307220"/>
                      <a:gd name="connsiteX17" fmla="*/ 456210 w 1719998"/>
                      <a:gd name="connsiteY17" fmla="*/ 7959 h 1307220"/>
                      <a:gd name="connsiteX18" fmla="*/ 388917 w 1719998"/>
                      <a:gd name="connsiteY18" fmla="*/ 15876 h 1307220"/>
                      <a:gd name="connsiteX19" fmla="*/ 321623 w 1719998"/>
                      <a:gd name="connsiteY19" fmla="*/ 27751 h 1307220"/>
                      <a:gd name="connsiteX20" fmla="*/ 262246 w 1719998"/>
                      <a:gd name="connsiteY20" fmla="*/ 43585 h 1307220"/>
                      <a:gd name="connsiteX21" fmla="*/ 210787 w 1719998"/>
                      <a:gd name="connsiteY21" fmla="*/ 71294 h 1307220"/>
                      <a:gd name="connsiteX22" fmla="*/ 159327 w 1719998"/>
                      <a:gd name="connsiteY22" fmla="*/ 91086 h 1307220"/>
                      <a:gd name="connsiteX23" fmla="*/ 111826 w 1719998"/>
                      <a:gd name="connsiteY23" fmla="*/ 118795 h 1307220"/>
                      <a:gd name="connsiteX24" fmla="*/ 76200 w 1719998"/>
                      <a:gd name="connsiteY24" fmla="*/ 134629 h 1307220"/>
                      <a:gd name="connsiteX25" fmla="*/ 72241 w 1719998"/>
                      <a:gd name="connsiteY25" fmla="*/ 126712 h 1307220"/>
                      <a:gd name="connsiteX26" fmla="*/ 24740 w 1719998"/>
                      <a:gd name="connsiteY26" fmla="*/ 178172 h 1307220"/>
                      <a:gd name="connsiteX27" fmla="*/ 989 w 1719998"/>
                      <a:gd name="connsiteY27" fmla="*/ 225673 h 1307220"/>
                      <a:gd name="connsiteX28" fmla="*/ 8906 w 1719998"/>
                      <a:gd name="connsiteY28" fmla="*/ 289008 h 1307220"/>
                      <a:gd name="connsiteX29" fmla="*/ 48491 w 1719998"/>
                      <a:gd name="connsiteY29" fmla="*/ 332551 h 1307220"/>
                      <a:gd name="connsiteX30" fmla="*/ 92033 w 1719998"/>
                      <a:gd name="connsiteY30" fmla="*/ 356302 h 1307220"/>
                      <a:gd name="connsiteX31" fmla="*/ 147452 w 1719998"/>
                      <a:gd name="connsiteY31" fmla="*/ 348385 h 1307220"/>
                      <a:gd name="connsiteX32" fmla="*/ 183078 w 1719998"/>
                      <a:gd name="connsiteY32" fmla="*/ 328593 h 1307220"/>
                      <a:gd name="connsiteX33" fmla="*/ 226620 w 1719998"/>
                      <a:gd name="connsiteY33" fmla="*/ 300883 h 1307220"/>
                      <a:gd name="connsiteX34" fmla="*/ 254330 w 1719998"/>
                      <a:gd name="connsiteY34" fmla="*/ 289008 h 1307220"/>
                      <a:gd name="connsiteX35" fmla="*/ 289956 w 1719998"/>
                      <a:gd name="connsiteY35" fmla="*/ 285050 h 1307220"/>
                      <a:gd name="connsiteX36" fmla="*/ 349332 w 1719998"/>
                      <a:gd name="connsiteY36" fmla="*/ 285050 h 1307220"/>
                      <a:gd name="connsiteX37" fmla="*/ 428501 w 1719998"/>
                      <a:gd name="connsiteY37" fmla="*/ 281091 h 1307220"/>
                      <a:gd name="connsiteX38" fmla="*/ 464127 w 1719998"/>
                      <a:gd name="connsiteY38" fmla="*/ 257341 h 1307220"/>
                      <a:gd name="connsiteX39" fmla="*/ 503711 w 1719998"/>
                      <a:gd name="connsiteY39" fmla="*/ 217756 h 1307220"/>
                      <a:gd name="connsiteX40" fmla="*/ 547254 w 1719998"/>
                      <a:gd name="connsiteY40" fmla="*/ 201922 h 1307220"/>
                      <a:gd name="connsiteX41" fmla="*/ 563088 w 1719998"/>
                      <a:gd name="connsiteY41" fmla="*/ 182130 h 1307220"/>
                      <a:gd name="connsiteX42" fmla="*/ 598714 w 1719998"/>
                      <a:gd name="connsiteY42" fmla="*/ 194006 h 1307220"/>
                      <a:gd name="connsiteX43" fmla="*/ 626423 w 1719998"/>
                      <a:gd name="connsiteY43" fmla="*/ 194006 h 1307220"/>
                      <a:gd name="connsiteX44" fmla="*/ 669966 w 1719998"/>
                      <a:gd name="connsiteY44" fmla="*/ 213798 h 1307220"/>
                      <a:gd name="connsiteX45" fmla="*/ 725384 w 1719998"/>
                      <a:gd name="connsiteY45" fmla="*/ 245465 h 1307220"/>
                      <a:gd name="connsiteX46" fmla="*/ 749135 w 1719998"/>
                      <a:gd name="connsiteY46" fmla="*/ 277133 h 1307220"/>
                      <a:gd name="connsiteX47" fmla="*/ 792678 w 1719998"/>
                      <a:gd name="connsiteY47" fmla="*/ 316717 h 1307220"/>
                      <a:gd name="connsiteX48" fmla="*/ 832262 w 1719998"/>
                      <a:gd name="connsiteY48" fmla="*/ 372135 h 1307220"/>
                      <a:gd name="connsiteX49" fmla="*/ 871846 w 1719998"/>
                      <a:gd name="connsiteY49" fmla="*/ 423595 h 1307220"/>
                      <a:gd name="connsiteX50" fmla="*/ 895597 w 1719998"/>
                      <a:gd name="connsiteY50" fmla="*/ 482972 h 1307220"/>
                      <a:gd name="connsiteX51" fmla="*/ 907472 w 1719998"/>
                      <a:gd name="connsiteY51" fmla="*/ 546307 h 1307220"/>
                      <a:gd name="connsiteX52" fmla="*/ 895597 w 1719998"/>
                      <a:gd name="connsiteY52" fmla="*/ 613600 h 1307220"/>
                      <a:gd name="connsiteX53" fmla="*/ 919348 w 1719998"/>
                      <a:gd name="connsiteY53" fmla="*/ 676935 h 1307220"/>
                      <a:gd name="connsiteX54" fmla="*/ 954974 w 1719998"/>
                      <a:gd name="connsiteY54" fmla="*/ 744229 h 1307220"/>
                      <a:gd name="connsiteX55" fmla="*/ 990600 w 1719998"/>
                      <a:gd name="connsiteY55" fmla="*/ 799647 h 1307220"/>
                      <a:gd name="connsiteX56" fmla="*/ 1018309 w 1719998"/>
                      <a:gd name="connsiteY56" fmla="*/ 835273 h 1307220"/>
                      <a:gd name="connsiteX57" fmla="*/ 1065810 w 1719998"/>
                      <a:gd name="connsiteY57" fmla="*/ 862982 h 1307220"/>
                      <a:gd name="connsiteX58" fmla="*/ 1117270 w 1719998"/>
                      <a:gd name="connsiteY58" fmla="*/ 870899 h 1307220"/>
                      <a:gd name="connsiteX59" fmla="*/ 1148937 w 1719998"/>
                      <a:gd name="connsiteY59" fmla="*/ 870899 h 1307220"/>
                      <a:gd name="connsiteX60" fmla="*/ 1212272 w 1719998"/>
                      <a:gd name="connsiteY60" fmla="*/ 890691 h 1307220"/>
                      <a:gd name="connsiteX61" fmla="*/ 1259774 w 1719998"/>
                      <a:gd name="connsiteY61" fmla="*/ 914442 h 1307220"/>
                      <a:gd name="connsiteX62" fmla="*/ 1299358 w 1719998"/>
                      <a:gd name="connsiteY62" fmla="*/ 934234 h 1307220"/>
                      <a:gd name="connsiteX63" fmla="*/ 1354776 w 1719998"/>
                      <a:gd name="connsiteY63" fmla="*/ 989652 h 1307220"/>
                      <a:gd name="connsiteX64" fmla="*/ 1414153 w 1719998"/>
                      <a:gd name="connsiteY64" fmla="*/ 1045070 h 1307220"/>
                      <a:gd name="connsiteX65" fmla="*/ 1485405 w 1719998"/>
                      <a:gd name="connsiteY65" fmla="*/ 1088613 h 1307220"/>
                      <a:gd name="connsiteX66" fmla="*/ 1505197 w 1719998"/>
                      <a:gd name="connsiteY66" fmla="*/ 1128198 h 1307220"/>
                      <a:gd name="connsiteX67" fmla="*/ 1521031 w 1719998"/>
                      <a:gd name="connsiteY67" fmla="*/ 1132156 h 1307220"/>
                      <a:gd name="connsiteX68" fmla="*/ 1556657 w 1719998"/>
                      <a:gd name="connsiteY68" fmla="*/ 1163824 h 1307220"/>
                      <a:gd name="connsiteX69" fmla="*/ 1588324 w 1719998"/>
                      <a:gd name="connsiteY69" fmla="*/ 1239034 h 1307220"/>
                      <a:gd name="connsiteX70" fmla="*/ 1627909 w 1719998"/>
                      <a:gd name="connsiteY70" fmla="*/ 1302369 h 1307220"/>
                      <a:gd name="connsiteX71" fmla="*/ 1679368 w 1719998"/>
                      <a:gd name="connsiteY71" fmla="*/ 1298411 h 1307220"/>
                      <a:gd name="connsiteX72" fmla="*/ 1707078 w 1719998"/>
                      <a:gd name="connsiteY72" fmla="*/ 1262785 h 1307220"/>
                      <a:gd name="connsiteX73" fmla="*/ 1718953 w 1719998"/>
                      <a:gd name="connsiteY73" fmla="*/ 1215283 h 1307220"/>
                      <a:gd name="connsiteX74" fmla="*/ 1718953 w 1719998"/>
                      <a:gd name="connsiteY74" fmla="*/ 1163824 h 1307220"/>
                      <a:gd name="connsiteX75" fmla="*/ 1714994 w 1719998"/>
                      <a:gd name="connsiteY75" fmla="*/ 1128198 h 1307220"/>
                      <a:gd name="connsiteX76" fmla="*/ 1683327 w 1719998"/>
                      <a:gd name="connsiteY76" fmla="*/ 1076738 h 1307220"/>
                      <a:gd name="connsiteX77" fmla="*/ 1647701 w 1719998"/>
                      <a:gd name="connsiteY77" fmla="*/ 1037154 h 1307220"/>
                      <a:gd name="connsiteX78" fmla="*/ 1608117 w 1719998"/>
                      <a:gd name="connsiteY78" fmla="*/ 1005486 h 1307220"/>
                      <a:gd name="connsiteX79" fmla="*/ 1560615 w 1719998"/>
                      <a:gd name="connsiteY79" fmla="*/ 977777 h 1307220"/>
                      <a:gd name="connsiteX80" fmla="*/ 1509156 w 1719998"/>
                      <a:gd name="connsiteY80" fmla="*/ 938193 h 1307220"/>
                      <a:gd name="connsiteX81" fmla="*/ 1473530 w 1719998"/>
                      <a:gd name="connsiteY81" fmla="*/ 894650 h 1307220"/>
                      <a:gd name="connsiteX82" fmla="*/ 1418111 w 1719998"/>
                      <a:gd name="connsiteY82" fmla="*/ 823398 h 1307220"/>
                      <a:gd name="connsiteX83" fmla="*/ 1374568 w 1719998"/>
                      <a:gd name="connsiteY83" fmla="*/ 736312 h 1307220"/>
                      <a:gd name="connsiteX84" fmla="*/ 1315192 w 1719998"/>
                      <a:gd name="connsiteY84" fmla="*/ 657143 h 1307220"/>
                      <a:gd name="connsiteX85" fmla="*/ 1275607 w 1719998"/>
                      <a:gd name="connsiteY85" fmla="*/ 589850 h 1307220"/>
                      <a:gd name="connsiteX86" fmla="*/ 1224148 w 1719998"/>
                      <a:gd name="connsiteY86" fmla="*/ 498806 h 130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719998" h="1307220">
                        <a:moveTo>
                          <a:pt x="1224148" y="498806"/>
                        </a:moveTo>
                        <a:cubicBezTo>
                          <a:pt x="1207655" y="472416"/>
                          <a:pt x="1189841" y="451964"/>
                          <a:pt x="1176646" y="431512"/>
                        </a:cubicBezTo>
                        <a:cubicBezTo>
                          <a:pt x="1163451" y="411060"/>
                          <a:pt x="1156194" y="390608"/>
                          <a:pt x="1144979" y="376094"/>
                        </a:cubicBezTo>
                        <a:cubicBezTo>
                          <a:pt x="1133764" y="361580"/>
                          <a:pt x="1121228" y="356301"/>
                          <a:pt x="1109353" y="344426"/>
                        </a:cubicBezTo>
                        <a:cubicBezTo>
                          <a:pt x="1097478" y="332551"/>
                          <a:pt x="1086922" y="318037"/>
                          <a:pt x="1073727" y="304842"/>
                        </a:cubicBezTo>
                        <a:cubicBezTo>
                          <a:pt x="1060532" y="291647"/>
                          <a:pt x="1041400" y="279771"/>
                          <a:pt x="1030184" y="265257"/>
                        </a:cubicBezTo>
                        <a:cubicBezTo>
                          <a:pt x="1018968" y="250743"/>
                          <a:pt x="1013690" y="235569"/>
                          <a:pt x="1006433" y="217756"/>
                        </a:cubicBezTo>
                        <a:cubicBezTo>
                          <a:pt x="999176" y="199943"/>
                          <a:pt x="993238" y="172894"/>
                          <a:pt x="986641" y="158380"/>
                        </a:cubicBezTo>
                        <a:cubicBezTo>
                          <a:pt x="980044" y="143866"/>
                          <a:pt x="976745" y="142545"/>
                          <a:pt x="966849" y="130670"/>
                        </a:cubicBezTo>
                        <a:cubicBezTo>
                          <a:pt x="956953" y="118795"/>
                          <a:pt x="943099" y="98343"/>
                          <a:pt x="927265" y="87128"/>
                        </a:cubicBezTo>
                        <a:cubicBezTo>
                          <a:pt x="911431" y="75913"/>
                          <a:pt x="890978" y="70634"/>
                          <a:pt x="871846" y="63377"/>
                        </a:cubicBezTo>
                        <a:cubicBezTo>
                          <a:pt x="852713" y="56120"/>
                          <a:pt x="832262" y="47543"/>
                          <a:pt x="812470" y="43585"/>
                        </a:cubicBezTo>
                        <a:cubicBezTo>
                          <a:pt x="792678" y="39627"/>
                          <a:pt x="771566" y="43584"/>
                          <a:pt x="753093" y="39626"/>
                        </a:cubicBezTo>
                        <a:cubicBezTo>
                          <a:pt x="734620" y="35668"/>
                          <a:pt x="722085" y="24452"/>
                          <a:pt x="701633" y="19834"/>
                        </a:cubicBezTo>
                        <a:cubicBezTo>
                          <a:pt x="681181" y="15216"/>
                          <a:pt x="651493" y="15216"/>
                          <a:pt x="630381" y="11917"/>
                        </a:cubicBezTo>
                        <a:cubicBezTo>
                          <a:pt x="609269" y="8618"/>
                          <a:pt x="592776" y="702"/>
                          <a:pt x="574963" y="42"/>
                        </a:cubicBezTo>
                        <a:cubicBezTo>
                          <a:pt x="557150" y="-618"/>
                          <a:pt x="543296" y="6639"/>
                          <a:pt x="523504" y="7959"/>
                        </a:cubicBezTo>
                        <a:cubicBezTo>
                          <a:pt x="503712" y="9278"/>
                          <a:pt x="478641" y="6640"/>
                          <a:pt x="456210" y="7959"/>
                        </a:cubicBezTo>
                        <a:cubicBezTo>
                          <a:pt x="433779" y="9278"/>
                          <a:pt x="411348" y="12577"/>
                          <a:pt x="388917" y="15876"/>
                        </a:cubicBezTo>
                        <a:cubicBezTo>
                          <a:pt x="366486" y="19175"/>
                          <a:pt x="342735" y="23133"/>
                          <a:pt x="321623" y="27751"/>
                        </a:cubicBezTo>
                        <a:cubicBezTo>
                          <a:pt x="300511" y="32369"/>
                          <a:pt x="280719" y="36328"/>
                          <a:pt x="262246" y="43585"/>
                        </a:cubicBezTo>
                        <a:cubicBezTo>
                          <a:pt x="243773" y="50842"/>
                          <a:pt x="227940" y="63377"/>
                          <a:pt x="210787" y="71294"/>
                        </a:cubicBezTo>
                        <a:cubicBezTo>
                          <a:pt x="193634" y="79211"/>
                          <a:pt x="175820" y="83169"/>
                          <a:pt x="159327" y="91086"/>
                        </a:cubicBezTo>
                        <a:cubicBezTo>
                          <a:pt x="142834" y="99003"/>
                          <a:pt x="125680" y="111538"/>
                          <a:pt x="111826" y="118795"/>
                        </a:cubicBezTo>
                        <a:cubicBezTo>
                          <a:pt x="97972" y="126052"/>
                          <a:pt x="76200" y="134629"/>
                          <a:pt x="76200" y="134629"/>
                        </a:cubicBezTo>
                        <a:cubicBezTo>
                          <a:pt x="69603" y="135948"/>
                          <a:pt x="80818" y="119455"/>
                          <a:pt x="72241" y="126712"/>
                        </a:cubicBezTo>
                        <a:cubicBezTo>
                          <a:pt x="63664" y="133969"/>
                          <a:pt x="36615" y="161678"/>
                          <a:pt x="24740" y="178172"/>
                        </a:cubicBezTo>
                        <a:cubicBezTo>
                          <a:pt x="12865" y="194665"/>
                          <a:pt x="3628" y="207200"/>
                          <a:pt x="989" y="225673"/>
                        </a:cubicBezTo>
                        <a:cubicBezTo>
                          <a:pt x="-1650" y="244146"/>
                          <a:pt x="989" y="271195"/>
                          <a:pt x="8906" y="289008"/>
                        </a:cubicBezTo>
                        <a:cubicBezTo>
                          <a:pt x="16823" y="306821"/>
                          <a:pt x="34636" y="321335"/>
                          <a:pt x="48491" y="332551"/>
                        </a:cubicBezTo>
                        <a:cubicBezTo>
                          <a:pt x="62345" y="343767"/>
                          <a:pt x="75539" y="353663"/>
                          <a:pt x="92033" y="356302"/>
                        </a:cubicBezTo>
                        <a:cubicBezTo>
                          <a:pt x="108527" y="358941"/>
                          <a:pt x="132278" y="353003"/>
                          <a:pt x="147452" y="348385"/>
                        </a:cubicBezTo>
                        <a:cubicBezTo>
                          <a:pt x="162626" y="343767"/>
                          <a:pt x="169883" y="336510"/>
                          <a:pt x="183078" y="328593"/>
                        </a:cubicBezTo>
                        <a:cubicBezTo>
                          <a:pt x="196273" y="320676"/>
                          <a:pt x="214745" y="307480"/>
                          <a:pt x="226620" y="300883"/>
                        </a:cubicBezTo>
                        <a:cubicBezTo>
                          <a:pt x="238495" y="294285"/>
                          <a:pt x="243774" y="291647"/>
                          <a:pt x="254330" y="289008"/>
                        </a:cubicBezTo>
                        <a:cubicBezTo>
                          <a:pt x="264886" y="286369"/>
                          <a:pt x="274122" y="285710"/>
                          <a:pt x="289956" y="285050"/>
                        </a:cubicBezTo>
                        <a:cubicBezTo>
                          <a:pt x="305790" y="284390"/>
                          <a:pt x="326241" y="285710"/>
                          <a:pt x="349332" y="285050"/>
                        </a:cubicBezTo>
                        <a:cubicBezTo>
                          <a:pt x="372423" y="284390"/>
                          <a:pt x="409369" y="285709"/>
                          <a:pt x="428501" y="281091"/>
                        </a:cubicBezTo>
                        <a:cubicBezTo>
                          <a:pt x="447633" y="276473"/>
                          <a:pt x="451592" y="267897"/>
                          <a:pt x="464127" y="257341"/>
                        </a:cubicBezTo>
                        <a:cubicBezTo>
                          <a:pt x="476662" y="246785"/>
                          <a:pt x="489857" y="226992"/>
                          <a:pt x="503711" y="217756"/>
                        </a:cubicBezTo>
                        <a:cubicBezTo>
                          <a:pt x="517565" y="208520"/>
                          <a:pt x="537358" y="207860"/>
                          <a:pt x="547254" y="201922"/>
                        </a:cubicBezTo>
                        <a:cubicBezTo>
                          <a:pt x="557150" y="195984"/>
                          <a:pt x="554511" y="183449"/>
                          <a:pt x="563088" y="182130"/>
                        </a:cubicBezTo>
                        <a:cubicBezTo>
                          <a:pt x="571665" y="180811"/>
                          <a:pt x="588158" y="192027"/>
                          <a:pt x="598714" y="194006"/>
                        </a:cubicBezTo>
                        <a:cubicBezTo>
                          <a:pt x="609270" y="195985"/>
                          <a:pt x="614548" y="190707"/>
                          <a:pt x="626423" y="194006"/>
                        </a:cubicBezTo>
                        <a:cubicBezTo>
                          <a:pt x="638298" y="197305"/>
                          <a:pt x="653472" y="205221"/>
                          <a:pt x="669966" y="213798"/>
                        </a:cubicBezTo>
                        <a:cubicBezTo>
                          <a:pt x="686459" y="222374"/>
                          <a:pt x="712189" y="234909"/>
                          <a:pt x="725384" y="245465"/>
                        </a:cubicBezTo>
                        <a:cubicBezTo>
                          <a:pt x="738579" y="256021"/>
                          <a:pt x="737919" y="265258"/>
                          <a:pt x="749135" y="277133"/>
                        </a:cubicBezTo>
                        <a:cubicBezTo>
                          <a:pt x="760351" y="289008"/>
                          <a:pt x="778823" y="300883"/>
                          <a:pt x="792678" y="316717"/>
                        </a:cubicBezTo>
                        <a:cubicBezTo>
                          <a:pt x="806532" y="332551"/>
                          <a:pt x="819067" y="354322"/>
                          <a:pt x="832262" y="372135"/>
                        </a:cubicBezTo>
                        <a:cubicBezTo>
                          <a:pt x="845457" y="389948"/>
                          <a:pt x="861290" y="405122"/>
                          <a:pt x="871846" y="423595"/>
                        </a:cubicBezTo>
                        <a:cubicBezTo>
                          <a:pt x="882402" y="442068"/>
                          <a:pt x="889659" y="462520"/>
                          <a:pt x="895597" y="482972"/>
                        </a:cubicBezTo>
                        <a:cubicBezTo>
                          <a:pt x="901535" y="503424"/>
                          <a:pt x="907472" y="524536"/>
                          <a:pt x="907472" y="546307"/>
                        </a:cubicBezTo>
                        <a:cubicBezTo>
                          <a:pt x="907472" y="568078"/>
                          <a:pt x="893618" y="591829"/>
                          <a:pt x="895597" y="613600"/>
                        </a:cubicBezTo>
                        <a:cubicBezTo>
                          <a:pt x="897576" y="635371"/>
                          <a:pt x="909452" y="655164"/>
                          <a:pt x="919348" y="676935"/>
                        </a:cubicBezTo>
                        <a:cubicBezTo>
                          <a:pt x="929244" y="698706"/>
                          <a:pt x="943099" y="723777"/>
                          <a:pt x="954974" y="744229"/>
                        </a:cubicBezTo>
                        <a:cubicBezTo>
                          <a:pt x="966849" y="764681"/>
                          <a:pt x="980044" y="784473"/>
                          <a:pt x="990600" y="799647"/>
                        </a:cubicBezTo>
                        <a:cubicBezTo>
                          <a:pt x="1001156" y="814821"/>
                          <a:pt x="1005774" y="824717"/>
                          <a:pt x="1018309" y="835273"/>
                        </a:cubicBezTo>
                        <a:cubicBezTo>
                          <a:pt x="1030844" y="845829"/>
                          <a:pt x="1049316" y="857044"/>
                          <a:pt x="1065810" y="862982"/>
                        </a:cubicBezTo>
                        <a:cubicBezTo>
                          <a:pt x="1082303" y="868920"/>
                          <a:pt x="1103416" y="869580"/>
                          <a:pt x="1117270" y="870899"/>
                        </a:cubicBezTo>
                        <a:cubicBezTo>
                          <a:pt x="1131124" y="872218"/>
                          <a:pt x="1133103" y="867600"/>
                          <a:pt x="1148937" y="870899"/>
                        </a:cubicBezTo>
                        <a:cubicBezTo>
                          <a:pt x="1164771" y="874198"/>
                          <a:pt x="1193799" y="883434"/>
                          <a:pt x="1212272" y="890691"/>
                        </a:cubicBezTo>
                        <a:cubicBezTo>
                          <a:pt x="1230745" y="897948"/>
                          <a:pt x="1259774" y="914442"/>
                          <a:pt x="1259774" y="914442"/>
                        </a:cubicBezTo>
                        <a:cubicBezTo>
                          <a:pt x="1274288" y="921699"/>
                          <a:pt x="1283524" y="921699"/>
                          <a:pt x="1299358" y="934234"/>
                        </a:cubicBezTo>
                        <a:cubicBezTo>
                          <a:pt x="1315192" y="946769"/>
                          <a:pt x="1335643" y="971179"/>
                          <a:pt x="1354776" y="989652"/>
                        </a:cubicBezTo>
                        <a:cubicBezTo>
                          <a:pt x="1373909" y="1008125"/>
                          <a:pt x="1392382" y="1028577"/>
                          <a:pt x="1414153" y="1045070"/>
                        </a:cubicBezTo>
                        <a:cubicBezTo>
                          <a:pt x="1435924" y="1061563"/>
                          <a:pt x="1470231" y="1074758"/>
                          <a:pt x="1485405" y="1088613"/>
                        </a:cubicBezTo>
                        <a:cubicBezTo>
                          <a:pt x="1500579" y="1102468"/>
                          <a:pt x="1499259" y="1120941"/>
                          <a:pt x="1505197" y="1128198"/>
                        </a:cubicBezTo>
                        <a:cubicBezTo>
                          <a:pt x="1511135" y="1135455"/>
                          <a:pt x="1512454" y="1126218"/>
                          <a:pt x="1521031" y="1132156"/>
                        </a:cubicBezTo>
                        <a:cubicBezTo>
                          <a:pt x="1529608" y="1138094"/>
                          <a:pt x="1545442" y="1146011"/>
                          <a:pt x="1556657" y="1163824"/>
                        </a:cubicBezTo>
                        <a:cubicBezTo>
                          <a:pt x="1567873" y="1181637"/>
                          <a:pt x="1576449" y="1215943"/>
                          <a:pt x="1588324" y="1239034"/>
                        </a:cubicBezTo>
                        <a:cubicBezTo>
                          <a:pt x="1600199" y="1262125"/>
                          <a:pt x="1612735" y="1292473"/>
                          <a:pt x="1627909" y="1302369"/>
                        </a:cubicBezTo>
                        <a:cubicBezTo>
                          <a:pt x="1643083" y="1312265"/>
                          <a:pt x="1666173" y="1305008"/>
                          <a:pt x="1679368" y="1298411"/>
                        </a:cubicBezTo>
                        <a:cubicBezTo>
                          <a:pt x="1692563" y="1291814"/>
                          <a:pt x="1700481" y="1276640"/>
                          <a:pt x="1707078" y="1262785"/>
                        </a:cubicBezTo>
                        <a:cubicBezTo>
                          <a:pt x="1713675" y="1248930"/>
                          <a:pt x="1716974" y="1231776"/>
                          <a:pt x="1718953" y="1215283"/>
                        </a:cubicBezTo>
                        <a:cubicBezTo>
                          <a:pt x="1720932" y="1198790"/>
                          <a:pt x="1719613" y="1178338"/>
                          <a:pt x="1718953" y="1163824"/>
                        </a:cubicBezTo>
                        <a:cubicBezTo>
                          <a:pt x="1718293" y="1149310"/>
                          <a:pt x="1720932" y="1142712"/>
                          <a:pt x="1714994" y="1128198"/>
                        </a:cubicBezTo>
                        <a:cubicBezTo>
                          <a:pt x="1709056" y="1113684"/>
                          <a:pt x="1694542" y="1091912"/>
                          <a:pt x="1683327" y="1076738"/>
                        </a:cubicBezTo>
                        <a:cubicBezTo>
                          <a:pt x="1672112" y="1061564"/>
                          <a:pt x="1660236" y="1049029"/>
                          <a:pt x="1647701" y="1037154"/>
                        </a:cubicBezTo>
                        <a:cubicBezTo>
                          <a:pt x="1635166" y="1025279"/>
                          <a:pt x="1622631" y="1015382"/>
                          <a:pt x="1608117" y="1005486"/>
                        </a:cubicBezTo>
                        <a:cubicBezTo>
                          <a:pt x="1593603" y="995590"/>
                          <a:pt x="1577108" y="988992"/>
                          <a:pt x="1560615" y="977777"/>
                        </a:cubicBezTo>
                        <a:cubicBezTo>
                          <a:pt x="1544122" y="966562"/>
                          <a:pt x="1523670" y="952048"/>
                          <a:pt x="1509156" y="938193"/>
                        </a:cubicBezTo>
                        <a:cubicBezTo>
                          <a:pt x="1494642" y="924339"/>
                          <a:pt x="1488704" y="913783"/>
                          <a:pt x="1473530" y="894650"/>
                        </a:cubicBezTo>
                        <a:cubicBezTo>
                          <a:pt x="1458356" y="875518"/>
                          <a:pt x="1434605" y="849788"/>
                          <a:pt x="1418111" y="823398"/>
                        </a:cubicBezTo>
                        <a:cubicBezTo>
                          <a:pt x="1401617" y="797008"/>
                          <a:pt x="1391721" y="764021"/>
                          <a:pt x="1374568" y="736312"/>
                        </a:cubicBezTo>
                        <a:cubicBezTo>
                          <a:pt x="1357415" y="708603"/>
                          <a:pt x="1331685" y="681553"/>
                          <a:pt x="1315192" y="657143"/>
                        </a:cubicBezTo>
                        <a:cubicBezTo>
                          <a:pt x="1298699" y="632733"/>
                          <a:pt x="1288142" y="611621"/>
                          <a:pt x="1275607" y="589850"/>
                        </a:cubicBezTo>
                        <a:cubicBezTo>
                          <a:pt x="1263072" y="568079"/>
                          <a:pt x="1240641" y="525196"/>
                          <a:pt x="1224148" y="498806"/>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Freeform 14">
                    <a:extLst>
                      <a:ext uri="{FF2B5EF4-FFF2-40B4-BE49-F238E27FC236}">
                        <a16:creationId xmlns:a16="http://schemas.microsoft.com/office/drawing/2014/main" id="{2129FE44-86A4-C140-9B25-302938D258CE}"/>
                      </a:ext>
                    </a:extLst>
                  </p:cNvPr>
                  <p:cNvSpPr/>
                  <p:nvPr/>
                </p:nvSpPr>
                <p:spPr>
                  <a:xfrm>
                    <a:off x="4102870" y="4459175"/>
                    <a:ext cx="1664247" cy="1271931"/>
                  </a:xfrm>
                  <a:custGeom>
                    <a:avLst/>
                    <a:gdLst>
                      <a:gd name="connsiteX0" fmla="*/ 1664122 w 1664247"/>
                      <a:gd name="connsiteY0" fmla="*/ 1132860 h 1271931"/>
                      <a:gd name="connsiteX1" fmla="*/ 1654219 w 1664247"/>
                      <a:gd name="connsiteY1" fmla="*/ 1080042 h 1271931"/>
                      <a:gd name="connsiteX2" fmla="*/ 1644316 w 1664247"/>
                      <a:gd name="connsiteY2" fmla="*/ 1027225 h 1271931"/>
                      <a:gd name="connsiteX3" fmla="*/ 1624509 w 1664247"/>
                      <a:gd name="connsiteY3" fmla="*/ 997515 h 1271931"/>
                      <a:gd name="connsiteX4" fmla="*/ 1598100 w 1664247"/>
                      <a:gd name="connsiteY4" fmla="*/ 971107 h 1271931"/>
                      <a:gd name="connsiteX5" fmla="*/ 1581595 w 1664247"/>
                      <a:gd name="connsiteY5" fmla="*/ 954601 h 1271931"/>
                      <a:gd name="connsiteX6" fmla="*/ 1551885 w 1664247"/>
                      <a:gd name="connsiteY6" fmla="*/ 921590 h 1271931"/>
                      <a:gd name="connsiteX7" fmla="*/ 1512272 w 1664247"/>
                      <a:gd name="connsiteY7" fmla="*/ 895182 h 1271931"/>
                      <a:gd name="connsiteX8" fmla="*/ 1482562 w 1664247"/>
                      <a:gd name="connsiteY8" fmla="*/ 852268 h 1271931"/>
                      <a:gd name="connsiteX9" fmla="*/ 1442949 w 1664247"/>
                      <a:gd name="connsiteY9" fmla="*/ 819257 h 1271931"/>
                      <a:gd name="connsiteX10" fmla="*/ 1413240 w 1664247"/>
                      <a:gd name="connsiteY10" fmla="*/ 789547 h 1271931"/>
                      <a:gd name="connsiteX11" fmla="*/ 1376928 w 1664247"/>
                      <a:gd name="connsiteY11" fmla="*/ 753235 h 1271931"/>
                      <a:gd name="connsiteX12" fmla="*/ 1327412 w 1664247"/>
                      <a:gd name="connsiteY12" fmla="*/ 716923 h 1271931"/>
                      <a:gd name="connsiteX13" fmla="*/ 1310906 w 1664247"/>
                      <a:gd name="connsiteY13" fmla="*/ 693816 h 1271931"/>
                      <a:gd name="connsiteX14" fmla="*/ 1271293 w 1664247"/>
                      <a:gd name="connsiteY14" fmla="*/ 654203 h 1271931"/>
                      <a:gd name="connsiteX15" fmla="*/ 1241583 w 1664247"/>
                      <a:gd name="connsiteY15" fmla="*/ 601385 h 1271931"/>
                      <a:gd name="connsiteX16" fmla="*/ 1208573 w 1664247"/>
                      <a:gd name="connsiteY16" fmla="*/ 558471 h 1271931"/>
                      <a:gd name="connsiteX17" fmla="*/ 1182164 w 1664247"/>
                      <a:gd name="connsiteY17" fmla="*/ 495751 h 1271931"/>
                      <a:gd name="connsiteX18" fmla="*/ 1145852 w 1664247"/>
                      <a:gd name="connsiteY18" fmla="*/ 439632 h 1271931"/>
                      <a:gd name="connsiteX19" fmla="*/ 1119443 w 1664247"/>
                      <a:gd name="connsiteY19" fmla="*/ 380213 h 1271931"/>
                      <a:gd name="connsiteX20" fmla="*/ 1089734 w 1664247"/>
                      <a:gd name="connsiteY20" fmla="*/ 340600 h 1271931"/>
                      <a:gd name="connsiteX21" fmla="*/ 1060024 w 1664247"/>
                      <a:gd name="connsiteY21" fmla="*/ 277879 h 1271931"/>
                      <a:gd name="connsiteX22" fmla="*/ 1020411 w 1664247"/>
                      <a:gd name="connsiteY22" fmla="*/ 218460 h 1271931"/>
                      <a:gd name="connsiteX23" fmla="*/ 980798 w 1664247"/>
                      <a:gd name="connsiteY23" fmla="*/ 175546 h 1271931"/>
                      <a:gd name="connsiteX24" fmla="*/ 921378 w 1664247"/>
                      <a:gd name="connsiteY24" fmla="*/ 132631 h 1271931"/>
                      <a:gd name="connsiteX25" fmla="*/ 868561 w 1664247"/>
                      <a:gd name="connsiteY25" fmla="*/ 99621 h 1271931"/>
                      <a:gd name="connsiteX26" fmla="*/ 822346 w 1664247"/>
                      <a:gd name="connsiteY26" fmla="*/ 76513 h 1271931"/>
                      <a:gd name="connsiteX27" fmla="*/ 779432 w 1664247"/>
                      <a:gd name="connsiteY27" fmla="*/ 46803 h 1271931"/>
                      <a:gd name="connsiteX28" fmla="*/ 729916 w 1664247"/>
                      <a:gd name="connsiteY28" fmla="*/ 23696 h 1271931"/>
                      <a:gd name="connsiteX29" fmla="*/ 677098 w 1664247"/>
                      <a:gd name="connsiteY29" fmla="*/ 588 h 1271931"/>
                      <a:gd name="connsiteX30" fmla="*/ 617679 w 1664247"/>
                      <a:gd name="connsiteY30" fmla="*/ 7190 h 1271931"/>
                      <a:gd name="connsiteX31" fmla="*/ 571464 w 1664247"/>
                      <a:gd name="connsiteY31" fmla="*/ 10491 h 1271931"/>
                      <a:gd name="connsiteX32" fmla="*/ 528549 w 1664247"/>
                      <a:gd name="connsiteY32" fmla="*/ 23696 h 1271931"/>
                      <a:gd name="connsiteX33" fmla="*/ 475732 w 1664247"/>
                      <a:gd name="connsiteY33" fmla="*/ 26997 h 1271931"/>
                      <a:gd name="connsiteX34" fmla="*/ 413012 w 1664247"/>
                      <a:gd name="connsiteY34" fmla="*/ 36900 h 1271931"/>
                      <a:gd name="connsiteX35" fmla="*/ 356893 w 1664247"/>
                      <a:gd name="connsiteY35" fmla="*/ 40201 h 1271931"/>
                      <a:gd name="connsiteX36" fmla="*/ 310678 w 1664247"/>
                      <a:gd name="connsiteY36" fmla="*/ 56707 h 1271931"/>
                      <a:gd name="connsiteX37" fmla="*/ 264463 w 1664247"/>
                      <a:gd name="connsiteY37" fmla="*/ 60008 h 1271931"/>
                      <a:gd name="connsiteX38" fmla="*/ 198441 w 1664247"/>
                      <a:gd name="connsiteY38" fmla="*/ 76513 h 1271931"/>
                      <a:gd name="connsiteX39" fmla="*/ 145624 w 1664247"/>
                      <a:gd name="connsiteY39" fmla="*/ 89717 h 1271931"/>
                      <a:gd name="connsiteX40" fmla="*/ 89505 w 1664247"/>
                      <a:gd name="connsiteY40" fmla="*/ 106223 h 1271931"/>
                      <a:gd name="connsiteX41" fmla="*/ 82903 w 1664247"/>
                      <a:gd name="connsiteY41" fmla="*/ 102922 h 1271931"/>
                      <a:gd name="connsiteX42" fmla="*/ 49892 w 1664247"/>
                      <a:gd name="connsiteY42" fmla="*/ 119427 h 1271931"/>
                      <a:gd name="connsiteX43" fmla="*/ 10279 w 1664247"/>
                      <a:gd name="connsiteY43" fmla="*/ 152438 h 1271931"/>
                      <a:gd name="connsiteX44" fmla="*/ 376 w 1664247"/>
                      <a:gd name="connsiteY44" fmla="*/ 201954 h 1271931"/>
                      <a:gd name="connsiteX45" fmla="*/ 6978 w 1664247"/>
                      <a:gd name="connsiteY45" fmla="*/ 244868 h 1271931"/>
                      <a:gd name="connsiteX46" fmla="*/ 49892 w 1664247"/>
                      <a:gd name="connsiteY46" fmla="*/ 267976 h 1271931"/>
                      <a:gd name="connsiteX47" fmla="*/ 102710 w 1664247"/>
                      <a:gd name="connsiteY47" fmla="*/ 274578 h 1271931"/>
                      <a:gd name="connsiteX48" fmla="*/ 155527 w 1664247"/>
                      <a:gd name="connsiteY48" fmla="*/ 291083 h 1271931"/>
                      <a:gd name="connsiteX49" fmla="*/ 214947 w 1664247"/>
                      <a:gd name="connsiteY49" fmla="*/ 294385 h 1271931"/>
                      <a:gd name="connsiteX50" fmla="*/ 267764 w 1664247"/>
                      <a:gd name="connsiteY50" fmla="*/ 284481 h 1271931"/>
                      <a:gd name="connsiteX51" fmla="*/ 310678 w 1664247"/>
                      <a:gd name="connsiteY51" fmla="*/ 258073 h 1271931"/>
                      <a:gd name="connsiteX52" fmla="*/ 356893 w 1664247"/>
                      <a:gd name="connsiteY52" fmla="*/ 218460 h 1271931"/>
                      <a:gd name="connsiteX53" fmla="*/ 393205 w 1664247"/>
                      <a:gd name="connsiteY53" fmla="*/ 192051 h 1271931"/>
                      <a:gd name="connsiteX54" fmla="*/ 446022 w 1664247"/>
                      <a:gd name="connsiteY54" fmla="*/ 185449 h 1271931"/>
                      <a:gd name="connsiteX55" fmla="*/ 512044 w 1664247"/>
                      <a:gd name="connsiteY55" fmla="*/ 178847 h 1271931"/>
                      <a:gd name="connsiteX56" fmla="*/ 571464 w 1664247"/>
                      <a:gd name="connsiteY56" fmla="*/ 175546 h 1271931"/>
                      <a:gd name="connsiteX57" fmla="*/ 624281 w 1664247"/>
                      <a:gd name="connsiteY57" fmla="*/ 175546 h 1271931"/>
                      <a:gd name="connsiteX58" fmla="*/ 667195 w 1664247"/>
                      <a:gd name="connsiteY58" fmla="*/ 188750 h 1271931"/>
                      <a:gd name="connsiteX59" fmla="*/ 720012 w 1664247"/>
                      <a:gd name="connsiteY59" fmla="*/ 218460 h 1271931"/>
                      <a:gd name="connsiteX60" fmla="*/ 756324 w 1664247"/>
                      <a:gd name="connsiteY60" fmla="*/ 267976 h 1271931"/>
                      <a:gd name="connsiteX61" fmla="*/ 799238 w 1664247"/>
                      <a:gd name="connsiteY61" fmla="*/ 320793 h 1271931"/>
                      <a:gd name="connsiteX62" fmla="*/ 828948 w 1664247"/>
                      <a:gd name="connsiteY62" fmla="*/ 370309 h 1271931"/>
                      <a:gd name="connsiteX63" fmla="*/ 858658 w 1664247"/>
                      <a:gd name="connsiteY63" fmla="*/ 429729 h 1271931"/>
                      <a:gd name="connsiteX64" fmla="*/ 871862 w 1664247"/>
                      <a:gd name="connsiteY64" fmla="*/ 482546 h 1271931"/>
                      <a:gd name="connsiteX65" fmla="*/ 878464 w 1664247"/>
                      <a:gd name="connsiteY65" fmla="*/ 508955 h 1271931"/>
                      <a:gd name="connsiteX66" fmla="*/ 868561 w 1664247"/>
                      <a:gd name="connsiteY66" fmla="*/ 578278 h 1271931"/>
                      <a:gd name="connsiteX67" fmla="*/ 848755 w 1664247"/>
                      <a:gd name="connsiteY67" fmla="*/ 667407 h 1271931"/>
                      <a:gd name="connsiteX68" fmla="*/ 868561 w 1664247"/>
                      <a:gd name="connsiteY68" fmla="*/ 736730 h 1271931"/>
                      <a:gd name="connsiteX69" fmla="*/ 918077 w 1664247"/>
                      <a:gd name="connsiteY69" fmla="*/ 782945 h 1271931"/>
                      <a:gd name="connsiteX70" fmla="*/ 990701 w 1664247"/>
                      <a:gd name="connsiteY70" fmla="*/ 819257 h 1271931"/>
                      <a:gd name="connsiteX71" fmla="*/ 1073228 w 1664247"/>
                      <a:gd name="connsiteY71" fmla="*/ 835762 h 1271931"/>
                      <a:gd name="connsiteX72" fmla="*/ 1159056 w 1664247"/>
                      <a:gd name="connsiteY72" fmla="*/ 865472 h 1271931"/>
                      <a:gd name="connsiteX73" fmla="*/ 1225078 w 1664247"/>
                      <a:gd name="connsiteY73" fmla="*/ 905085 h 1271931"/>
                      <a:gd name="connsiteX74" fmla="*/ 1297702 w 1664247"/>
                      <a:gd name="connsiteY74" fmla="*/ 961203 h 1271931"/>
                      <a:gd name="connsiteX75" fmla="*/ 1357121 w 1664247"/>
                      <a:gd name="connsiteY75" fmla="*/ 1014021 h 1271931"/>
                      <a:gd name="connsiteX76" fmla="*/ 1423143 w 1664247"/>
                      <a:gd name="connsiteY76" fmla="*/ 1066838 h 1271931"/>
                      <a:gd name="connsiteX77" fmla="*/ 1475960 w 1664247"/>
                      <a:gd name="connsiteY77" fmla="*/ 1109752 h 1271931"/>
                      <a:gd name="connsiteX78" fmla="*/ 1505670 w 1664247"/>
                      <a:gd name="connsiteY78" fmla="*/ 1155967 h 1271931"/>
                      <a:gd name="connsiteX79" fmla="*/ 1532079 w 1664247"/>
                      <a:gd name="connsiteY79" fmla="*/ 1205483 h 1271931"/>
                      <a:gd name="connsiteX80" fmla="*/ 1551885 w 1664247"/>
                      <a:gd name="connsiteY80" fmla="*/ 1245096 h 1271931"/>
                      <a:gd name="connsiteX81" fmla="*/ 1578294 w 1664247"/>
                      <a:gd name="connsiteY81" fmla="*/ 1271505 h 1271931"/>
                      <a:gd name="connsiteX82" fmla="*/ 1627810 w 1664247"/>
                      <a:gd name="connsiteY82" fmla="*/ 1258301 h 1271931"/>
                      <a:gd name="connsiteX83" fmla="*/ 1657520 w 1664247"/>
                      <a:gd name="connsiteY83" fmla="*/ 1218688 h 1271931"/>
                      <a:gd name="connsiteX84" fmla="*/ 1664122 w 1664247"/>
                      <a:gd name="connsiteY84" fmla="*/ 1132860 h 127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664247" h="1271931">
                        <a:moveTo>
                          <a:pt x="1664122" y="1132860"/>
                        </a:moveTo>
                        <a:cubicBezTo>
                          <a:pt x="1663572" y="1109752"/>
                          <a:pt x="1654219" y="1080042"/>
                          <a:pt x="1654219" y="1080042"/>
                        </a:cubicBezTo>
                        <a:cubicBezTo>
                          <a:pt x="1650918" y="1062436"/>
                          <a:pt x="1649268" y="1040979"/>
                          <a:pt x="1644316" y="1027225"/>
                        </a:cubicBezTo>
                        <a:cubicBezTo>
                          <a:pt x="1639364" y="1013471"/>
                          <a:pt x="1632212" y="1006868"/>
                          <a:pt x="1624509" y="997515"/>
                        </a:cubicBezTo>
                        <a:cubicBezTo>
                          <a:pt x="1616806" y="988162"/>
                          <a:pt x="1598100" y="971107"/>
                          <a:pt x="1598100" y="971107"/>
                        </a:cubicBezTo>
                        <a:cubicBezTo>
                          <a:pt x="1590948" y="963955"/>
                          <a:pt x="1589297" y="962854"/>
                          <a:pt x="1581595" y="954601"/>
                        </a:cubicBezTo>
                        <a:cubicBezTo>
                          <a:pt x="1573892" y="946348"/>
                          <a:pt x="1563439" y="931493"/>
                          <a:pt x="1551885" y="921590"/>
                        </a:cubicBezTo>
                        <a:cubicBezTo>
                          <a:pt x="1540331" y="911687"/>
                          <a:pt x="1523826" y="906736"/>
                          <a:pt x="1512272" y="895182"/>
                        </a:cubicBezTo>
                        <a:cubicBezTo>
                          <a:pt x="1500718" y="883628"/>
                          <a:pt x="1494116" y="864922"/>
                          <a:pt x="1482562" y="852268"/>
                        </a:cubicBezTo>
                        <a:cubicBezTo>
                          <a:pt x="1471008" y="839614"/>
                          <a:pt x="1454503" y="829710"/>
                          <a:pt x="1442949" y="819257"/>
                        </a:cubicBezTo>
                        <a:cubicBezTo>
                          <a:pt x="1431395" y="808804"/>
                          <a:pt x="1413240" y="789547"/>
                          <a:pt x="1413240" y="789547"/>
                        </a:cubicBezTo>
                        <a:cubicBezTo>
                          <a:pt x="1402237" y="778543"/>
                          <a:pt x="1391233" y="765339"/>
                          <a:pt x="1376928" y="753235"/>
                        </a:cubicBezTo>
                        <a:cubicBezTo>
                          <a:pt x="1362623" y="741131"/>
                          <a:pt x="1338416" y="726826"/>
                          <a:pt x="1327412" y="716923"/>
                        </a:cubicBezTo>
                        <a:cubicBezTo>
                          <a:pt x="1316408" y="707020"/>
                          <a:pt x="1320259" y="704269"/>
                          <a:pt x="1310906" y="693816"/>
                        </a:cubicBezTo>
                        <a:cubicBezTo>
                          <a:pt x="1301553" y="683363"/>
                          <a:pt x="1282847" y="669608"/>
                          <a:pt x="1271293" y="654203"/>
                        </a:cubicBezTo>
                        <a:cubicBezTo>
                          <a:pt x="1259739" y="638798"/>
                          <a:pt x="1252036" y="617340"/>
                          <a:pt x="1241583" y="601385"/>
                        </a:cubicBezTo>
                        <a:cubicBezTo>
                          <a:pt x="1231130" y="585430"/>
                          <a:pt x="1218476" y="576077"/>
                          <a:pt x="1208573" y="558471"/>
                        </a:cubicBezTo>
                        <a:cubicBezTo>
                          <a:pt x="1198670" y="540865"/>
                          <a:pt x="1192617" y="515557"/>
                          <a:pt x="1182164" y="495751"/>
                        </a:cubicBezTo>
                        <a:cubicBezTo>
                          <a:pt x="1171711" y="475945"/>
                          <a:pt x="1156305" y="458888"/>
                          <a:pt x="1145852" y="439632"/>
                        </a:cubicBezTo>
                        <a:cubicBezTo>
                          <a:pt x="1135398" y="420376"/>
                          <a:pt x="1128796" y="396718"/>
                          <a:pt x="1119443" y="380213"/>
                        </a:cubicBezTo>
                        <a:cubicBezTo>
                          <a:pt x="1110090" y="363708"/>
                          <a:pt x="1099637" y="357656"/>
                          <a:pt x="1089734" y="340600"/>
                        </a:cubicBezTo>
                        <a:cubicBezTo>
                          <a:pt x="1079831" y="323544"/>
                          <a:pt x="1071578" y="298236"/>
                          <a:pt x="1060024" y="277879"/>
                        </a:cubicBezTo>
                        <a:cubicBezTo>
                          <a:pt x="1048470" y="257522"/>
                          <a:pt x="1033615" y="235515"/>
                          <a:pt x="1020411" y="218460"/>
                        </a:cubicBezTo>
                        <a:cubicBezTo>
                          <a:pt x="1007207" y="201404"/>
                          <a:pt x="997303" y="189851"/>
                          <a:pt x="980798" y="175546"/>
                        </a:cubicBezTo>
                        <a:cubicBezTo>
                          <a:pt x="964292" y="161241"/>
                          <a:pt x="940084" y="145285"/>
                          <a:pt x="921378" y="132631"/>
                        </a:cubicBezTo>
                        <a:cubicBezTo>
                          <a:pt x="902672" y="119977"/>
                          <a:pt x="885066" y="108974"/>
                          <a:pt x="868561" y="99621"/>
                        </a:cubicBezTo>
                        <a:cubicBezTo>
                          <a:pt x="852056" y="90268"/>
                          <a:pt x="837201" y="85316"/>
                          <a:pt x="822346" y="76513"/>
                        </a:cubicBezTo>
                        <a:cubicBezTo>
                          <a:pt x="807491" y="67710"/>
                          <a:pt x="794837" y="55606"/>
                          <a:pt x="779432" y="46803"/>
                        </a:cubicBezTo>
                        <a:cubicBezTo>
                          <a:pt x="764027" y="38000"/>
                          <a:pt x="746972" y="31398"/>
                          <a:pt x="729916" y="23696"/>
                        </a:cubicBezTo>
                        <a:cubicBezTo>
                          <a:pt x="712860" y="15994"/>
                          <a:pt x="695804" y="3339"/>
                          <a:pt x="677098" y="588"/>
                        </a:cubicBezTo>
                        <a:cubicBezTo>
                          <a:pt x="658392" y="-2163"/>
                          <a:pt x="635285" y="5539"/>
                          <a:pt x="617679" y="7190"/>
                        </a:cubicBezTo>
                        <a:cubicBezTo>
                          <a:pt x="600073" y="8840"/>
                          <a:pt x="586319" y="7740"/>
                          <a:pt x="571464" y="10491"/>
                        </a:cubicBezTo>
                        <a:cubicBezTo>
                          <a:pt x="556609" y="13242"/>
                          <a:pt x="544504" y="20945"/>
                          <a:pt x="528549" y="23696"/>
                        </a:cubicBezTo>
                        <a:cubicBezTo>
                          <a:pt x="512594" y="26447"/>
                          <a:pt x="494988" y="24796"/>
                          <a:pt x="475732" y="26997"/>
                        </a:cubicBezTo>
                        <a:cubicBezTo>
                          <a:pt x="456476" y="29198"/>
                          <a:pt x="432818" y="34699"/>
                          <a:pt x="413012" y="36900"/>
                        </a:cubicBezTo>
                        <a:cubicBezTo>
                          <a:pt x="393206" y="39101"/>
                          <a:pt x="373949" y="36900"/>
                          <a:pt x="356893" y="40201"/>
                        </a:cubicBezTo>
                        <a:cubicBezTo>
                          <a:pt x="339837" y="43502"/>
                          <a:pt x="326083" y="53406"/>
                          <a:pt x="310678" y="56707"/>
                        </a:cubicBezTo>
                        <a:cubicBezTo>
                          <a:pt x="295273" y="60008"/>
                          <a:pt x="283169" y="56707"/>
                          <a:pt x="264463" y="60008"/>
                        </a:cubicBezTo>
                        <a:cubicBezTo>
                          <a:pt x="245757" y="63309"/>
                          <a:pt x="198441" y="76513"/>
                          <a:pt x="198441" y="76513"/>
                        </a:cubicBezTo>
                        <a:cubicBezTo>
                          <a:pt x="178635" y="81464"/>
                          <a:pt x="163780" y="84765"/>
                          <a:pt x="145624" y="89717"/>
                        </a:cubicBezTo>
                        <a:cubicBezTo>
                          <a:pt x="127468" y="94669"/>
                          <a:pt x="89505" y="106223"/>
                          <a:pt x="89505" y="106223"/>
                        </a:cubicBezTo>
                        <a:cubicBezTo>
                          <a:pt x="79051" y="108424"/>
                          <a:pt x="89505" y="100721"/>
                          <a:pt x="82903" y="102922"/>
                        </a:cubicBezTo>
                        <a:cubicBezTo>
                          <a:pt x="76301" y="105123"/>
                          <a:pt x="61996" y="111174"/>
                          <a:pt x="49892" y="119427"/>
                        </a:cubicBezTo>
                        <a:cubicBezTo>
                          <a:pt x="37788" y="127680"/>
                          <a:pt x="18532" y="138683"/>
                          <a:pt x="10279" y="152438"/>
                        </a:cubicBezTo>
                        <a:cubicBezTo>
                          <a:pt x="2026" y="166192"/>
                          <a:pt x="926" y="186549"/>
                          <a:pt x="376" y="201954"/>
                        </a:cubicBezTo>
                        <a:cubicBezTo>
                          <a:pt x="-174" y="217359"/>
                          <a:pt x="-1275" y="233864"/>
                          <a:pt x="6978" y="244868"/>
                        </a:cubicBezTo>
                        <a:cubicBezTo>
                          <a:pt x="15231" y="255872"/>
                          <a:pt x="33937" y="263024"/>
                          <a:pt x="49892" y="267976"/>
                        </a:cubicBezTo>
                        <a:cubicBezTo>
                          <a:pt x="65847" y="272928"/>
                          <a:pt x="85104" y="270727"/>
                          <a:pt x="102710" y="274578"/>
                        </a:cubicBezTo>
                        <a:cubicBezTo>
                          <a:pt x="120316" y="278429"/>
                          <a:pt x="136821" y="287782"/>
                          <a:pt x="155527" y="291083"/>
                        </a:cubicBezTo>
                        <a:cubicBezTo>
                          <a:pt x="174233" y="294384"/>
                          <a:pt x="196241" y="295485"/>
                          <a:pt x="214947" y="294385"/>
                        </a:cubicBezTo>
                        <a:cubicBezTo>
                          <a:pt x="233653" y="293285"/>
                          <a:pt x="251809" y="290533"/>
                          <a:pt x="267764" y="284481"/>
                        </a:cubicBezTo>
                        <a:cubicBezTo>
                          <a:pt x="283719" y="278429"/>
                          <a:pt x="295823" y="269076"/>
                          <a:pt x="310678" y="258073"/>
                        </a:cubicBezTo>
                        <a:cubicBezTo>
                          <a:pt x="325533" y="247069"/>
                          <a:pt x="343139" y="229464"/>
                          <a:pt x="356893" y="218460"/>
                        </a:cubicBezTo>
                        <a:cubicBezTo>
                          <a:pt x="370647" y="207456"/>
                          <a:pt x="378350" y="197553"/>
                          <a:pt x="393205" y="192051"/>
                        </a:cubicBezTo>
                        <a:cubicBezTo>
                          <a:pt x="408060" y="186549"/>
                          <a:pt x="426216" y="187650"/>
                          <a:pt x="446022" y="185449"/>
                        </a:cubicBezTo>
                        <a:cubicBezTo>
                          <a:pt x="465828" y="183248"/>
                          <a:pt x="491137" y="180497"/>
                          <a:pt x="512044" y="178847"/>
                        </a:cubicBezTo>
                        <a:cubicBezTo>
                          <a:pt x="532951" y="177197"/>
                          <a:pt x="552758" y="176096"/>
                          <a:pt x="571464" y="175546"/>
                        </a:cubicBezTo>
                        <a:cubicBezTo>
                          <a:pt x="590170" y="174996"/>
                          <a:pt x="608326" y="173345"/>
                          <a:pt x="624281" y="175546"/>
                        </a:cubicBezTo>
                        <a:cubicBezTo>
                          <a:pt x="640236" y="177747"/>
                          <a:pt x="651240" y="181598"/>
                          <a:pt x="667195" y="188750"/>
                        </a:cubicBezTo>
                        <a:cubicBezTo>
                          <a:pt x="683150" y="195902"/>
                          <a:pt x="705157" y="205256"/>
                          <a:pt x="720012" y="218460"/>
                        </a:cubicBezTo>
                        <a:cubicBezTo>
                          <a:pt x="734867" y="231664"/>
                          <a:pt x="743120" y="250920"/>
                          <a:pt x="756324" y="267976"/>
                        </a:cubicBezTo>
                        <a:cubicBezTo>
                          <a:pt x="769528" y="285031"/>
                          <a:pt x="787134" y="303737"/>
                          <a:pt x="799238" y="320793"/>
                        </a:cubicBezTo>
                        <a:cubicBezTo>
                          <a:pt x="811342" y="337848"/>
                          <a:pt x="819045" y="352153"/>
                          <a:pt x="828948" y="370309"/>
                        </a:cubicBezTo>
                        <a:cubicBezTo>
                          <a:pt x="838851" y="388465"/>
                          <a:pt x="851506" y="411023"/>
                          <a:pt x="858658" y="429729"/>
                        </a:cubicBezTo>
                        <a:cubicBezTo>
                          <a:pt x="865810" y="448435"/>
                          <a:pt x="871862" y="482546"/>
                          <a:pt x="871862" y="482546"/>
                        </a:cubicBezTo>
                        <a:cubicBezTo>
                          <a:pt x="875163" y="495750"/>
                          <a:pt x="879014" y="493000"/>
                          <a:pt x="878464" y="508955"/>
                        </a:cubicBezTo>
                        <a:cubicBezTo>
                          <a:pt x="877914" y="524910"/>
                          <a:pt x="873512" y="551869"/>
                          <a:pt x="868561" y="578278"/>
                        </a:cubicBezTo>
                        <a:cubicBezTo>
                          <a:pt x="863610" y="604687"/>
                          <a:pt x="848755" y="640998"/>
                          <a:pt x="848755" y="667407"/>
                        </a:cubicBezTo>
                        <a:cubicBezTo>
                          <a:pt x="848755" y="693816"/>
                          <a:pt x="857007" y="717474"/>
                          <a:pt x="868561" y="736730"/>
                        </a:cubicBezTo>
                        <a:cubicBezTo>
                          <a:pt x="880115" y="755986"/>
                          <a:pt x="897720" y="769191"/>
                          <a:pt x="918077" y="782945"/>
                        </a:cubicBezTo>
                        <a:cubicBezTo>
                          <a:pt x="938434" y="796699"/>
                          <a:pt x="964843" y="810454"/>
                          <a:pt x="990701" y="819257"/>
                        </a:cubicBezTo>
                        <a:cubicBezTo>
                          <a:pt x="1016559" y="828060"/>
                          <a:pt x="1045169" y="828060"/>
                          <a:pt x="1073228" y="835762"/>
                        </a:cubicBezTo>
                        <a:cubicBezTo>
                          <a:pt x="1101287" y="843464"/>
                          <a:pt x="1133748" y="853918"/>
                          <a:pt x="1159056" y="865472"/>
                        </a:cubicBezTo>
                        <a:cubicBezTo>
                          <a:pt x="1184364" y="877026"/>
                          <a:pt x="1201970" y="889130"/>
                          <a:pt x="1225078" y="905085"/>
                        </a:cubicBezTo>
                        <a:cubicBezTo>
                          <a:pt x="1248186" y="921040"/>
                          <a:pt x="1275695" y="943047"/>
                          <a:pt x="1297702" y="961203"/>
                        </a:cubicBezTo>
                        <a:cubicBezTo>
                          <a:pt x="1319709" y="979359"/>
                          <a:pt x="1336214" y="996415"/>
                          <a:pt x="1357121" y="1014021"/>
                        </a:cubicBezTo>
                        <a:cubicBezTo>
                          <a:pt x="1378028" y="1031627"/>
                          <a:pt x="1423143" y="1066838"/>
                          <a:pt x="1423143" y="1066838"/>
                        </a:cubicBezTo>
                        <a:cubicBezTo>
                          <a:pt x="1442949" y="1082793"/>
                          <a:pt x="1462206" y="1094897"/>
                          <a:pt x="1475960" y="1109752"/>
                        </a:cubicBezTo>
                        <a:cubicBezTo>
                          <a:pt x="1489714" y="1124607"/>
                          <a:pt x="1496317" y="1140012"/>
                          <a:pt x="1505670" y="1155967"/>
                        </a:cubicBezTo>
                        <a:cubicBezTo>
                          <a:pt x="1515023" y="1171922"/>
                          <a:pt x="1524376" y="1190628"/>
                          <a:pt x="1532079" y="1205483"/>
                        </a:cubicBezTo>
                        <a:cubicBezTo>
                          <a:pt x="1539781" y="1220338"/>
                          <a:pt x="1544183" y="1234092"/>
                          <a:pt x="1551885" y="1245096"/>
                        </a:cubicBezTo>
                        <a:cubicBezTo>
                          <a:pt x="1559587" y="1256100"/>
                          <a:pt x="1565640" y="1269304"/>
                          <a:pt x="1578294" y="1271505"/>
                        </a:cubicBezTo>
                        <a:cubicBezTo>
                          <a:pt x="1590948" y="1273706"/>
                          <a:pt x="1614606" y="1267104"/>
                          <a:pt x="1627810" y="1258301"/>
                        </a:cubicBezTo>
                        <a:cubicBezTo>
                          <a:pt x="1641014" y="1249498"/>
                          <a:pt x="1651468" y="1231342"/>
                          <a:pt x="1657520" y="1218688"/>
                        </a:cubicBezTo>
                        <a:cubicBezTo>
                          <a:pt x="1663572" y="1206034"/>
                          <a:pt x="1664672" y="1155968"/>
                          <a:pt x="1664122" y="1132860"/>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4" name="Freeform 83">
                    <a:extLst>
                      <a:ext uri="{FF2B5EF4-FFF2-40B4-BE49-F238E27FC236}">
                        <a16:creationId xmlns:a16="http://schemas.microsoft.com/office/drawing/2014/main" id="{BBDC7397-3FB3-6843-B277-DDEAB6307A12}"/>
                      </a:ext>
                    </a:extLst>
                  </p:cNvPr>
                  <p:cNvSpPr/>
                  <p:nvPr/>
                </p:nvSpPr>
                <p:spPr>
                  <a:xfrm>
                    <a:off x="4110251" y="6179818"/>
                    <a:ext cx="1664247" cy="1271931"/>
                  </a:xfrm>
                  <a:custGeom>
                    <a:avLst/>
                    <a:gdLst>
                      <a:gd name="connsiteX0" fmla="*/ 1664122 w 1664247"/>
                      <a:gd name="connsiteY0" fmla="*/ 1132860 h 1271931"/>
                      <a:gd name="connsiteX1" fmla="*/ 1654219 w 1664247"/>
                      <a:gd name="connsiteY1" fmla="*/ 1080042 h 1271931"/>
                      <a:gd name="connsiteX2" fmla="*/ 1644316 w 1664247"/>
                      <a:gd name="connsiteY2" fmla="*/ 1027225 h 1271931"/>
                      <a:gd name="connsiteX3" fmla="*/ 1624509 w 1664247"/>
                      <a:gd name="connsiteY3" fmla="*/ 997515 h 1271931"/>
                      <a:gd name="connsiteX4" fmla="*/ 1598100 w 1664247"/>
                      <a:gd name="connsiteY4" fmla="*/ 971107 h 1271931"/>
                      <a:gd name="connsiteX5" fmla="*/ 1581595 w 1664247"/>
                      <a:gd name="connsiteY5" fmla="*/ 954601 h 1271931"/>
                      <a:gd name="connsiteX6" fmla="*/ 1551885 w 1664247"/>
                      <a:gd name="connsiteY6" fmla="*/ 921590 h 1271931"/>
                      <a:gd name="connsiteX7" fmla="*/ 1512272 w 1664247"/>
                      <a:gd name="connsiteY7" fmla="*/ 895182 h 1271931"/>
                      <a:gd name="connsiteX8" fmla="*/ 1482562 w 1664247"/>
                      <a:gd name="connsiteY8" fmla="*/ 852268 h 1271931"/>
                      <a:gd name="connsiteX9" fmla="*/ 1442949 w 1664247"/>
                      <a:gd name="connsiteY9" fmla="*/ 819257 h 1271931"/>
                      <a:gd name="connsiteX10" fmla="*/ 1413240 w 1664247"/>
                      <a:gd name="connsiteY10" fmla="*/ 789547 h 1271931"/>
                      <a:gd name="connsiteX11" fmla="*/ 1376928 w 1664247"/>
                      <a:gd name="connsiteY11" fmla="*/ 753235 h 1271931"/>
                      <a:gd name="connsiteX12" fmla="*/ 1327412 w 1664247"/>
                      <a:gd name="connsiteY12" fmla="*/ 716923 h 1271931"/>
                      <a:gd name="connsiteX13" fmla="*/ 1310906 w 1664247"/>
                      <a:gd name="connsiteY13" fmla="*/ 693816 h 1271931"/>
                      <a:gd name="connsiteX14" fmla="*/ 1271293 w 1664247"/>
                      <a:gd name="connsiteY14" fmla="*/ 654203 h 1271931"/>
                      <a:gd name="connsiteX15" fmla="*/ 1241583 w 1664247"/>
                      <a:gd name="connsiteY15" fmla="*/ 601385 h 1271931"/>
                      <a:gd name="connsiteX16" fmla="*/ 1208573 w 1664247"/>
                      <a:gd name="connsiteY16" fmla="*/ 558471 h 1271931"/>
                      <a:gd name="connsiteX17" fmla="*/ 1182164 w 1664247"/>
                      <a:gd name="connsiteY17" fmla="*/ 495751 h 1271931"/>
                      <a:gd name="connsiteX18" fmla="*/ 1145852 w 1664247"/>
                      <a:gd name="connsiteY18" fmla="*/ 439632 h 1271931"/>
                      <a:gd name="connsiteX19" fmla="*/ 1119443 w 1664247"/>
                      <a:gd name="connsiteY19" fmla="*/ 380213 h 1271931"/>
                      <a:gd name="connsiteX20" fmla="*/ 1089734 w 1664247"/>
                      <a:gd name="connsiteY20" fmla="*/ 340600 h 1271931"/>
                      <a:gd name="connsiteX21" fmla="*/ 1060024 w 1664247"/>
                      <a:gd name="connsiteY21" fmla="*/ 277879 h 1271931"/>
                      <a:gd name="connsiteX22" fmla="*/ 1020411 w 1664247"/>
                      <a:gd name="connsiteY22" fmla="*/ 218460 h 1271931"/>
                      <a:gd name="connsiteX23" fmla="*/ 980798 w 1664247"/>
                      <a:gd name="connsiteY23" fmla="*/ 175546 h 1271931"/>
                      <a:gd name="connsiteX24" fmla="*/ 921378 w 1664247"/>
                      <a:gd name="connsiteY24" fmla="*/ 132631 h 1271931"/>
                      <a:gd name="connsiteX25" fmla="*/ 868561 w 1664247"/>
                      <a:gd name="connsiteY25" fmla="*/ 99621 h 1271931"/>
                      <a:gd name="connsiteX26" fmla="*/ 822346 w 1664247"/>
                      <a:gd name="connsiteY26" fmla="*/ 76513 h 1271931"/>
                      <a:gd name="connsiteX27" fmla="*/ 779432 w 1664247"/>
                      <a:gd name="connsiteY27" fmla="*/ 46803 h 1271931"/>
                      <a:gd name="connsiteX28" fmla="*/ 729916 w 1664247"/>
                      <a:gd name="connsiteY28" fmla="*/ 23696 h 1271931"/>
                      <a:gd name="connsiteX29" fmla="*/ 677098 w 1664247"/>
                      <a:gd name="connsiteY29" fmla="*/ 588 h 1271931"/>
                      <a:gd name="connsiteX30" fmla="*/ 617679 w 1664247"/>
                      <a:gd name="connsiteY30" fmla="*/ 7190 h 1271931"/>
                      <a:gd name="connsiteX31" fmla="*/ 571464 w 1664247"/>
                      <a:gd name="connsiteY31" fmla="*/ 10491 h 1271931"/>
                      <a:gd name="connsiteX32" fmla="*/ 528549 w 1664247"/>
                      <a:gd name="connsiteY32" fmla="*/ 23696 h 1271931"/>
                      <a:gd name="connsiteX33" fmla="*/ 475732 w 1664247"/>
                      <a:gd name="connsiteY33" fmla="*/ 26997 h 1271931"/>
                      <a:gd name="connsiteX34" fmla="*/ 413012 w 1664247"/>
                      <a:gd name="connsiteY34" fmla="*/ 36900 h 1271931"/>
                      <a:gd name="connsiteX35" fmla="*/ 356893 w 1664247"/>
                      <a:gd name="connsiteY35" fmla="*/ 40201 h 1271931"/>
                      <a:gd name="connsiteX36" fmla="*/ 310678 w 1664247"/>
                      <a:gd name="connsiteY36" fmla="*/ 56707 h 1271931"/>
                      <a:gd name="connsiteX37" fmla="*/ 264463 w 1664247"/>
                      <a:gd name="connsiteY37" fmla="*/ 60008 h 1271931"/>
                      <a:gd name="connsiteX38" fmla="*/ 198441 w 1664247"/>
                      <a:gd name="connsiteY38" fmla="*/ 76513 h 1271931"/>
                      <a:gd name="connsiteX39" fmla="*/ 145624 w 1664247"/>
                      <a:gd name="connsiteY39" fmla="*/ 89717 h 1271931"/>
                      <a:gd name="connsiteX40" fmla="*/ 89505 w 1664247"/>
                      <a:gd name="connsiteY40" fmla="*/ 106223 h 1271931"/>
                      <a:gd name="connsiteX41" fmla="*/ 82903 w 1664247"/>
                      <a:gd name="connsiteY41" fmla="*/ 102922 h 1271931"/>
                      <a:gd name="connsiteX42" fmla="*/ 49892 w 1664247"/>
                      <a:gd name="connsiteY42" fmla="*/ 119427 h 1271931"/>
                      <a:gd name="connsiteX43" fmla="*/ 10279 w 1664247"/>
                      <a:gd name="connsiteY43" fmla="*/ 152438 h 1271931"/>
                      <a:gd name="connsiteX44" fmla="*/ 376 w 1664247"/>
                      <a:gd name="connsiteY44" fmla="*/ 201954 h 1271931"/>
                      <a:gd name="connsiteX45" fmla="*/ 6978 w 1664247"/>
                      <a:gd name="connsiteY45" fmla="*/ 244868 h 1271931"/>
                      <a:gd name="connsiteX46" fmla="*/ 49892 w 1664247"/>
                      <a:gd name="connsiteY46" fmla="*/ 267976 h 1271931"/>
                      <a:gd name="connsiteX47" fmla="*/ 102710 w 1664247"/>
                      <a:gd name="connsiteY47" fmla="*/ 274578 h 1271931"/>
                      <a:gd name="connsiteX48" fmla="*/ 155527 w 1664247"/>
                      <a:gd name="connsiteY48" fmla="*/ 291083 h 1271931"/>
                      <a:gd name="connsiteX49" fmla="*/ 214947 w 1664247"/>
                      <a:gd name="connsiteY49" fmla="*/ 294385 h 1271931"/>
                      <a:gd name="connsiteX50" fmla="*/ 267764 w 1664247"/>
                      <a:gd name="connsiteY50" fmla="*/ 284481 h 1271931"/>
                      <a:gd name="connsiteX51" fmla="*/ 310678 w 1664247"/>
                      <a:gd name="connsiteY51" fmla="*/ 258073 h 1271931"/>
                      <a:gd name="connsiteX52" fmla="*/ 356893 w 1664247"/>
                      <a:gd name="connsiteY52" fmla="*/ 218460 h 1271931"/>
                      <a:gd name="connsiteX53" fmla="*/ 393205 w 1664247"/>
                      <a:gd name="connsiteY53" fmla="*/ 192051 h 1271931"/>
                      <a:gd name="connsiteX54" fmla="*/ 446022 w 1664247"/>
                      <a:gd name="connsiteY54" fmla="*/ 185449 h 1271931"/>
                      <a:gd name="connsiteX55" fmla="*/ 512044 w 1664247"/>
                      <a:gd name="connsiteY55" fmla="*/ 178847 h 1271931"/>
                      <a:gd name="connsiteX56" fmla="*/ 571464 w 1664247"/>
                      <a:gd name="connsiteY56" fmla="*/ 175546 h 1271931"/>
                      <a:gd name="connsiteX57" fmla="*/ 624281 w 1664247"/>
                      <a:gd name="connsiteY57" fmla="*/ 175546 h 1271931"/>
                      <a:gd name="connsiteX58" fmla="*/ 667195 w 1664247"/>
                      <a:gd name="connsiteY58" fmla="*/ 188750 h 1271931"/>
                      <a:gd name="connsiteX59" fmla="*/ 720012 w 1664247"/>
                      <a:gd name="connsiteY59" fmla="*/ 218460 h 1271931"/>
                      <a:gd name="connsiteX60" fmla="*/ 756324 w 1664247"/>
                      <a:gd name="connsiteY60" fmla="*/ 267976 h 1271931"/>
                      <a:gd name="connsiteX61" fmla="*/ 799238 w 1664247"/>
                      <a:gd name="connsiteY61" fmla="*/ 320793 h 1271931"/>
                      <a:gd name="connsiteX62" fmla="*/ 828948 w 1664247"/>
                      <a:gd name="connsiteY62" fmla="*/ 370309 h 1271931"/>
                      <a:gd name="connsiteX63" fmla="*/ 858658 w 1664247"/>
                      <a:gd name="connsiteY63" fmla="*/ 429729 h 1271931"/>
                      <a:gd name="connsiteX64" fmla="*/ 871862 w 1664247"/>
                      <a:gd name="connsiteY64" fmla="*/ 482546 h 1271931"/>
                      <a:gd name="connsiteX65" fmla="*/ 878464 w 1664247"/>
                      <a:gd name="connsiteY65" fmla="*/ 508955 h 1271931"/>
                      <a:gd name="connsiteX66" fmla="*/ 868561 w 1664247"/>
                      <a:gd name="connsiteY66" fmla="*/ 578278 h 1271931"/>
                      <a:gd name="connsiteX67" fmla="*/ 848755 w 1664247"/>
                      <a:gd name="connsiteY67" fmla="*/ 667407 h 1271931"/>
                      <a:gd name="connsiteX68" fmla="*/ 868561 w 1664247"/>
                      <a:gd name="connsiteY68" fmla="*/ 736730 h 1271931"/>
                      <a:gd name="connsiteX69" fmla="*/ 918077 w 1664247"/>
                      <a:gd name="connsiteY69" fmla="*/ 782945 h 1271931"/>
                      <a:gd name="connsiteX70" fmla="*/ 990701 w 1664247"/>
                      <a:gd name="connsiteY70" fmla="*/ 819257 h 1271931"/>
                      <a:gd name="connsiteX71" fmla="*/ 1073228 w 1664247"/>
                      <a:gd name="connsiteY71" fmla="*/ 835762 h 1271931"/>
                      <a:gd name="connsiteX72" fmla="*/ 1159056 w 1664247"/>
                      <a:gd name="connsiteY72" fmla="*/ 865472 h 1271931"/>
                      <a:gd name="connsiteX73" fmla="*/ 1225078 w 1664247"/>
                      <a:gd name="connsiteY73" fmla="*/ 905085 h 1271931"/>
                      <a:gd name="connsiteX74" fmla="*/ 1297702 w 1664247"/>
                      <a:gd name="connsiteY74" fmla="*/ 961203 h 1271931"/>
                      <a:gd name="connsiteX75" fmla="*/ 1357121 w 1664247"/>
                      <a:gd name="connsiteY75" fmla="*/ 1014021 h 1271931"/>
                      <a:gd name="connsiteX76" fmla="*/ 1423143 w 1664247"/>
                      <a:gd name="connsiteY76" fmla="*/ 1066838 h 1271931"/>
                      <a:gd name="connsiteX77" fmla="*/ 1475960 w 1664247"/>
                      <a:gd name="connsiteY77" fmla="*/ 1109752 h 1271931"/>
                      <a:gd name="connsiteX78" fmla="*/ 1505670 w 1664247"/>
                      <a:gd name="connsiteY78" fmla="*/ 1155967 h 1271931"/>
                      <a:gd name="connsiteX79" fmla="*/ 1532079 w 1664247"/>
                      <a:gd name="connsiteY79" fmla="*/ 1205483 h 1271931"/>
                      <a:gd name="connsiteX80" fmla="*/ 1551885 w 1664247"/>
                      <a:gd name="connsiteY80" fmla="*/ 1245096 h 1271931"/>
                      <a:gd name="connsiteX81" fmla="*/ 1578294 w 1664247"/>
                      <a:gd name="connsiteY81" fmla="*/ 1271505 h 1271931"/>
                      <a:gd name="connsiteX82" fmla="*/ 1627810 w 1664247"/>
                      <a:gd name="connsiteY82" fmla="*/ 1258301 h 1271931"/>
                      <a:gd name="connsiteX83" fmla="*/ 1657520 w 1664247"/>
                      <a:gd name="connsiteY83" fmla="*/ 1218688 h 1271931"/>
                      <a:gd name="connsiteX84" fmla="*/ 1664122 w 1664247"/>
                      <a:gd name="connsiteY84" fmla="*/ 1132860 h 127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664247" h="1271931">
                        <a:moveTo>
                          <a:pt x="1664122" y="1132860"/>
                        </a:moveTo>
                        <a:cubicBezTo>
                          <a:pt x="1663572" y="1109752"/>
                          <a:pt x="1654219" y="1080042"/>
                          <a:pt x="1654219" y="1080042"/>
                        </a:cubicBezTo>
                        <a:cubicBezTo>
                          <a:pt x="1650918" y="1062436"/>
                          <a:pt x="1649268" y="1040979"/>
                          <a:pt x="1644316" y="1027225"/>
                        </a:cubicBezTo>
                        <a:cubicBezTo>
                          <a:pt x="1639364" y="1013471"/>
                          <a:pt x="1632212" y="1006868"/>
                          <a:pt x="1624509" y="997515"/>
                        </a:cubicBezTo>
                        <a:cubicBezTo>
                          <a:pt x="1616806" y="988162"/>
                          <a:pt x="1598100" y="971107"/>
                          <a:pt x="1598100" y="971107"/>
                        </a:cubicBezTo>
                        <a:cubicBezTo>
                          <a:pt x="1590948" y="963955"/>
                          <a:pt x="1589297" y="962854"/>
                          <a:pt x="1581595" y="954601"/>
                        </a:cubicBezTo>
                        <a:cubicBezTo>
                          <a:pt x="1573892" y="946348"/>
                          <a:pt x="1563439" y="931493"/>
                          <a:pt x="1551885" y="921590"/>
                        </a:cubicBezTo>
                        <a:cubicBezTo>
                          <a:pt x="1540331" y="911687"/>
                          <a:pt x="1523826" y="906736"/>
                          <a:pt x="1512272" y="895182"/>
                        </a:cubicBezTo>
                        <a:cubicBezTo>
                          <a:pt x="1500718" y="883628"/>
                          <a:pt x="1494116" y="864922"/>
                          <a:pt x="1482562" y="852268"/>
                        </a:cubicBezTo>
                        <a:cubicBezTo>
                          <a:pt x="1471008" y="839614"/>
                          <a:pt x="1454503" y="829710"/>
                          <a:pt x="1442949" y="819257"/>
                        </a:cubicBezTo>
                        <a:cubicBezTo>
                          <a:pt x="1431395" y="808804"/>
                          <a:pt x="1413240" y="789547"/>
                          <a:pt x="1413240" y="789547"/>
                        </a:cubicBezTo>
                        <a:cubicBezTo>
                          <a:pt x="1402237" y="778543"/>
                          <a:pt x="1391233" y="765339"/>
                          <a:pt x="1376928" y="753235"/>
                        </a:cubicBezTo>
                        <a:cubicBezTo>
                          <a:pt x="1362623" y="741131"/>
                          <a:pt x="1338416" y="726826"/>
                          <a:pt x="1327412" y="716923"/>
                        </a:cubicBezTo>
                        <a:cubicBezTo>
                          <a:pt x="1316408" y="707020"/>
                          <a:pt x="1320259" y="704269"/>
                          <a:pt x="1310906" y="693816"/>
                        </a:cubicBezTo>
                        <a:cubicBezTo>
                          <a:pt x="1301553" y="683363"/>
                          <a:pt x="1282847" y="669608"/>
                          <a:pt x="1271293" y="654203"/>
                        </a:cubicBezTo>
                        <a:cubicBezTo>
                          <a:pt x="1259739" y="638798"/>
                          <a:pt x="1252036" y="617340"/>
                          <a:pt x="1241583" y="601385"/>
                        </a:cubicBezTo>
                        <a:cubicBezTo>
                          <a:pt x="1231130" y="585430"/>
                          <a:pt x="1218476" y="576077"/>
                          <a:pt x="1208573" y="558471"/>
                        </a:cubicBezTo>
                        <a:cubicBezTo>
                          <a:pt x="1198670" y="540865"/>
                          <a:pt x="1192617" y="515557"/>
                          <a:pt x="1182164" y="495751"/>
                        </a:cubicBezTo>
                        <a:cubicBezTo>
                          <a:pt x="1171711" y="475945"/>
                          <a:pt x="1156305" y="458888"/>
                          <a:pt x="1145852" y="439632"/>
                        </a:cubicBezTo>
                        <a:cubicBezTo>
                          <a:pt x="1135398" y="420376"/>
                          <a:pt x="1128796" y="396718"/>
                          <a:pt x="1119443" y="380213"/>
                        </a:cubicBezTo>
                        <a:cubicBezTo>
                          <a:pt x="1110090" y="363708"/>
                          <a:pt x="1099637" y="357656"/>
                          <a:pt x="1089734" y="340600"/>
                        </a:cubicBezTo>
                        <a:cubicBezTo>
                          <a:pt x="1079831" y="323544"/>
                          <a:pt x="1071578" y="298236"/>
                          <a:pt x="1060024" y="277879"/>
                        </a:cubicBezTo>
                        <a:cubicBezTo>
                          <a:pt x="1048470" y="257522"/>
                          <a:pt x="1033615" y="235515"/>
                          <a:pt x="1020411" y="218460"/>
                        </a:cubicBezTo>
                        <a:cubicBezTo>
                          <a:pt x="1007207" y="201404"/>
                          <a:pt x="997303" y="189851"/>
                          <a:pt x="980798" y="175546"/>
                        </a:cubicBezTo>
                        <a:cubicBezTo>
                          <a:pt x="964292" y="161241"/>
                          <a:pt x="940084" y="145285"/>
                          <a:pt x="921378" y="132631"/>
                        </a:cubicBezTo>
                        <a:cubicBezTo>
                          <a:pt x="902672" y="119977"/>
                          <a:pt x="885066" y="108974"/>
                          <a:pt x="868561" y="99621"/>
                        </a:cubicBezTo>
                        <a:cubicBezTo>
                          <a:pt x="852056" y="90268"/>
                          <a:pt x="837201" y="85316"/>
                          <a:pt x="822346" y="76513"/>
                        </a:cubicBezTo>
                        <a:cubicBezTo>
                          <a:pt x="807491" y="67710"/>
                          <a:pt x="794837" y="55606"/>
                          <a:pt x="779432" y="46803"/>
                        </a:cubicBezTo>
                        <a:cubicBezTo>
                          <a:pt x="764027" y="38000"/>
                          <a:pt x="746972" y="31398"/>
                          <a:pt x="729916" y="23696"/>
                        </a:cubicBezTo>
                        <a:cubicBezTo>
                          <a:pt x="712860" y="15994"/>
                          <a:pt x="695804" y="3339"/>
                          <a:pt x="677098" y="588"/>
                        </a:cubicBezTo>
                        <a:cubicBezTo>
                          <a:pt x="658392" y="-2163"/>
                          <a:pt x="635285" y="5539"/>
                          <a:pt x="617679" y="7190"/>
                        </a:cubicBezTo>
                        <a:cubicBezTo>
                          <a:pt x="600073" y="8840"/>
                          <a:pt x="586319" y="7740"/>
                          <a:pt x="571464" y="10491"/>
                        </a:cubicBezTo>
                        <a:cubicBezTo>
                          <a:pt x="556609" y="13242"/>
                          <a:pt x="544504" y="20945"/>
                          <a:pt x="528549" y="23696"/>
                        </a:cubicBezTo>
                        <a:cubicBezTo>
                          <a:pt x="512594" y="26447"/>
                          <a:pt x="494988" y="24796"/>
                          <a:pt x="475732" y="26997"/>
                        </a:cubicBezTo>
                        <a:cubicBezTo>
                          <a:pt x="456476" y="29198"/>
                          <a:pt x="432818" y="34699"/>
                          <a:pt x="413012" y="36900"/>
                        </a:cubicBezTo>
                        <a:cubicBezTo>
                          <a:pt x="393206" y="39101"/>
                          <a:pt x="373949" y="36900"/>
                          <a:pt x="356893" y="40201"/>
                        </a:cubicBezTo>
                        <a:cubicBezTo>
                          <a:pt x="339837" y="43502"/>
                          <a:pt x="326083" y="53406"/>
                          <a:pt x="310678" y="56707"/>
                        </a:cubicBezTo>
                        <a:cubicBezTo>
                          <a:pt x="295273" y="60008"/>
                          <a:pt x="283169" y="56707"/>
                          <a:pt x="264463" y="60008"/>
                        </a:cubicBezTo>
                        <a:cubicBezTo>
                          <a:pt x="245757" y="63309"/>
                          <a:pt x="198441" y="76513"/>
                          <a:pt x="198441" y="76513"/>
                        </a:cubicBezTo>
                        <a:cubicBezTo>
                          <a:pt x="178635" y="81464"/>
                          <a:pt x="163780" y="84765"/>
                          <a:pt x="145624" y="89717"/>
                        </a:cubicBezTo>
                        <a:cubicBezTo>
                          <a:pt x="127468" y="94669"/>
                          <a:pt x="89505" y="106223"/>
                          <a:pt x="89505" y="106223"/>
                        </a:cubicBezTo>
                        <a:cubicBezTo>
                          <a:pt x="79051" y="108424"/>
                          <a:pt x="89505" y="100721"/>
                          <a:pt x="82903" y="102922"/>
                        </a:cubicBezTo>
                        <a:cubicBezTo>
                          <a:pt x="76301" y="105123"/>
                          <a:pt x="61996" y="111174"/>
                          <a:pt x="49892" y="119427"/>
                        </a:cubicBezTo>
                        <a:cubicBezTo>
                          <a:pt x="37788" y="127680"/>
                          <a:pt x="18532" y="138683"/>
                          <a:pt x="10279" y="152438"/>
                        </a:cubicBezTo>
                        <a:cubicBezTo>
                          <a:pt x="2026" y="166192"/>
                          <a:pt x="926" y="186549"/>
                          <a:pt x="376" y="201954"/>
                        </a:cubicBezTo>
                        <a:cubicBezTo>
                          <a:pt x="-174" y="217359"/>
                          <a:pt x="-1275" y="233864"/>
                          <a:pt x="6978" y="244868"/>
                        </a:cubicBezTo>
                        <a:cubicBezTo>
                          <a:pt x="15231" y="255872"/>
                          <a:pt x="33937" y="263024"/>
                          <a:pt x="49892" y="267976"/>
                        </a:cubicBezTo>
                        <a:cubicBezTo>
                          <a:pt x="65847" y="272928"/>
                          <a:pt x="85104" y="270727"/>
                          <a:pt x="102710" y="274578"/>
                        </a:cubicBezTo>
                        <a:cubicBezTo>
                          <a:pt x="120316" y="278429"/>
                          <a:pt x="136821" y="287782"/>
                          <a:pt x="155527" y="291083"/>
                        </a:cubicBezTo>
                        <a:cubicBezTo>
                          <a:pt x="174233" y="294384"/>
                          <a:pt x="196241" y="295485"/>
                          <a:pt x="214947" y="294385"/>
                        </a:cubicBezTo>
                        <a:cubicBezTo>
                          <a:pt x="233653" y="293285"/>
                          <a:pt x="251809" y="290533"/>
                          <a:pt x="267764" y="284481"/>
                        </a:cubicBezTo>
                        <a:cubicBezTo>
                          <a:pt x="283719" y="278429"/>
                          <a:pt x="295823" y="269076"/>
                          <a:pt x="310678" y="258073"/>
                        </a:cubicBezTo>
                        <a:cubicBezTo>
                          <a:pt x="325533" y="247069"/>
                          <a:pt x="343139" y="229464"/>
                          <a:pt x="356893" y="218460"/>
                        </a:cubicBezTo>
                        <a:cubicBezTo>
                          <a:pt x="370647" y="207456"/>
                          <a:pt x="378350" y="197553"/>
                          <a:pt x="393205" y="192051"/>
                        </a:cubicBezTo>
                        <a:cubicBezTo>
                          <a:pt x="408060" y="186549"/>
                          <a:pt x="426216" y="187650"/>
                          <a:pt x="446022" y="185449"/>
                        </a:cubicBezTo>
                        <a:cubicBezTo>
                          <a:pt x="465828" y="183248"/>
                          <a:pt x="491137" y="180497"/>
                          <a:pt x="512044" y="178847"/>
                        </a:cubicBezTo>
                        <a:cubicBezTo>
                          <a:pt x="532951" y="177197"/>
                          <a:pt x="552758" y="176096"/>
                          <a:pt x="571464" y="175546"/>
                        </a:cubicBezTo>
                        <a:cubicBezTo>
                          <a:pt x="590170" y="174996"/>
                          <a:pt x="608326" y="173345"/>
                          <a:pt x="624281" y="175546"/>
                        </a:cubicBezTo>
                        <a:cubicBezTo>
                          <a:pt x="640236" y="177747"/>
                          <a:pt x="651240" y="181598"/>
                          <a:pt x="667195" y="188750"/>
                        </a:cubicBezTo>
                        <a:cubicBezTo>
                          <a:pt x="683150" y="195902"/>
                          <a:pt x="705157" y="205256"/>
                          <a:pt x="720012" y="218460"/>
                        </a:cubicBezTo>
                        <a:cubicBezTo>
                          <a:pt x="734867" y="231664"/>
                          <a:pt x="743120" y="250920"/>
                          <a:pt x="756324" y="267976"/>
                        </a:cubicBezTo>
                        <a:cubicBezTo>
                          <a:pt x="769528" y="285031"/>
                          <a:pt x="787134" y="303737"/>
                          <a:pt x="799238" y="320793"/>
                        </a:cubicBezTo>
                        <a:cubicBezTo>
                          <a:pt x="811342" y="337848"/>
                          <a:pt x="819045" y="352153"/>
                          <a:pt x="828948" y="370309"/>
                        </a:cubicBezTo>
                        <a:cubicBezTo>
                          <a:pt x="838851" y="388465"/>
                          <a:pt x="851506" y="411023"/>
                          <a:pt x="858658" y="429729"/>
                        </a:cubicBezTo>
                        <a:cubicBezTo>
                          <a:pt x="865810" y="448435"/>
                          <a:pt x="871862" y="482546"/>
                          <a:pt x="871862" y="482546"/>
                        </a:cubicBezTo>
                        <a:cubicBezTo>
                          <a:pt x="875163" y="495750"/>
                          <a:pt x="879014" y="493000"/>
                          <a:pt x="878464" y="508955"/>
                        </a:cubicBezTo>
                        <a:cubicBezTo>
                          <a:pt x="877914" y="524910"/>
                          <a:pt x="873512" y="551869"/>
                          <a:pt x="868561" y="578278"/>
                        </a:cubicBezTo>
                        <a:cubicBezTo>
                          <a:pt x="863610" y="604687"/>
                          <a:pt x="848755" y="640998"/>
                          <a:pt x="848755" y="667407"/>
                        </a:cubicBezTo>
                        <a:cubicBezTo>
                          <a:pt x="848755" y="693816"/>
                          <a:pt x="857007" y="717474"/>
                          <a:pt x="868561" y="736730"/>
                        </a:cubicBezTo>
                        <a:cubicBezTo>
                          <a:pt x="880115" y="755986"/>
                          <a:pt x="897720" y="769191"/>
                          <a:pt x="918077" y="782945"/>
                        </a:cubicBezTo>
                        <a:cubicBezTo>
                          <a:pt x="938434" y="796699"/>
                          <a:pt x="964843" y="810454"/>
                          <a:pt x="990701" y="819257"/>
                        </a:cubicBezTo>
                        <a:cubicBezTo>
                          <a:pt x="1016559" y="828060"/>
                          <a:pt x="1045169" y="828060"/>
                          <a:pt x="1073228" y="835762"/>
                        </a:cubicBezTo>
                        <a:cubicBezTo>
                          <a:pt x="1101287" y="843464"/>
                          <a:pt x="1133748" y="853918"/>
                          <a:pt x="1159056" y="865472"/>
                        </a:cubicBezTo>
                        <a:cubicBezTo>
                          <a:pt x="1184364" y="877026"/>
                          <a:pt x="1201970" y="889130"/>
                          <a:pt x="1225078" y="905085"/>
                        </a:cubicBezTo>
                        <a:cubicBezTo>
                          <a:pt x="1248186" y="921040"/>
                          <a:pt x="1275695" y="943047"/>
                          <a:pt x="1297702" y="961203"/>
                        </a:cubicBezTo>
                        <a:cubicBezTo>
                          <a:pt x="1319709" y="979359"/>
                          <a:pt x="1336214" y="996415"/>
                          <a:pt x="1357121" y="1014021"/>
                        </a:cubicBezTo>
                        <a:cubicBezTo>
                          <a:pt x="1378028" y="1031627"/>
                          <a:pt x="1423143" y="1066838"/>
                          <a:pt x="1423143" y="1066838"/>
                        </a:cubicBezTo>
                        <a:cubicBezTo>
                          <a:pt x="1442949" y="1082793"/>
                          <a:pt x="1462206" y="1094897"/>
                          <a:pt x="1475960" y="1109752"/>
                        </a:cubicBezTo>
                        <a:cubicBezTo>
                          <a:pt x="1489714" y="1124607"/>
                          <a:pt x="1496317" y="1140012"/>
                          <a:pt x="1505670" y="1155967"/>
                        </a:cubicBezTo>
                        <a:cubicBezTo>
                          <a:pt x="1515023" y="1171922"/>
                          <a:pt x="1524376" y="1190628"/>
                          <a:pt x="1532079" y="1205483"/>
                        </a:cubicBezTo>
                        <a:cubicBezTo>
                          <a:pt x="1539781" y="1220338"/>
                          <a:pt x="1544183" y="1234092"/>
                          <a:pt x="1551885" y="1245096"/>
                        </a:cubicBezTo>
                        <a:cubicBezTo>
                          <a:pt x="1559587" y="1256100"/>
                          <a:pt x="1565640" y="1269304"/>
                          <a:pt x="1578294" y="1271505"/>
                        </a:cubicBezTo>
                        <a:cubicBezTo>
                          <a:pt x="1590948" y="1273706"/>
                          <a:pt x="1614606" y="1267104"/>
                          <a:pt x="1627810" y="1258301"/>
                        </a:cubicBezTo>
                        <a:cubicBezTo>
                          <a:pt x="1641014" y="1249498"/>
                          <a:pt x="1651468" y="1231342"/>
                          <a:pt x="1657520" y="1218688"/>
                        </a:cubicBezTo>
                        <a:cubicBezTo>
                          <a:pt x="1663572" y="1206034"/>
                          <a:pt x="1664672" y="1155968"/>
                          <a:pt x="1664122" y="1132860"/>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Freeform 15">
                    <a:extLst>
                      <a:ext uri="{FF2B5EF4-FFF2-40B4-BE49-F238E27FC236}">
                        <a16:creationId xmlns:a16="http://schemas.microsoft.com/office/drawing/2014/main" id="{FCA1646B-13F2-204E-9479-3EAD868F05F0}"/>
                      </a:ext>
                    </a:extLst>
                  </p:cNvPr>
                  <p:cNvSpPr/>
                  <p:nvPr/>
                </p:nvSpPr>
                <p:spPr>
                  <a:xfrm>
                    <a:off x="6741301" y="1096411"/>
                    <a:ext cx="934791" cy="773321"/>
                  </a:xfrm>
                  <a:custGeom>
                    <a:avLst/>
                    <a:gdLst>
                      <a:gd name="connsiteX0" fmla="*/ 933490 w 934791"/>
                      <a:gd name="connsiteY0" fmla="*/ 81514 h 773321"/>
                      <a:gd name="connsiteX1" fmla="*/ 885865 w 934791"/>
                      <a:gd name="connsiteY1" fmla="*/ 148189 h 773321"/>
                      <a:gd name="connsiteX2" fmla="*/ 863640 w 934791"/>
                      <a:gd name="connsiteY2" fmla="*/ 151364 h 773321"/>
                      <a:gd name="connsiteX3" fmla="*/ 841415 w 934791"/>
                      <a:gd name="connsiteY3" fmla="*/ 160889 h 773321"/>
                      <a:gd name="connsiteX4" fmla="*/ 816015 w 934791"/>
                      <a:gd name="connsiteY4" fmla="*/ 183114 h 773321"/>
                      <a:gd name="connsiteX5" fmla="*/ 796965 w 934791"/>
                      <a:gd name="connsiteY5" fmla="*/ 227564 h 773321"/>
                      <a:gd name="connsiteX6" fmla="*/ 796965 w 934791"/>
                      <a:gd name="connsiteY6" fmla="*/ 272014 h 773321"/>
                      <a:gd name="connsiteX7" fmla="*/ 809665 w 934791"/>
                      <a:gd name="connsiteY7" fmla="*/ 310114 h 773321"/>
                      <a:gd name="connsiteX8" fmla="*/ 828715 w 934791"/>
                      <a:gd name="connsiteY8" fmla="*/ 341864 h 773321"/>
                      <a:gd name="connsiteX9" fmla="*/ 857290 w 934791"/>
                      <a:gd name="connsiteY9" fmla="*/ 373614 h 773321"/>
                      <a:gd name="connsiteX10" fmla="*/ 873165 w 934791"/>
                      <a:gd name="connsiteY10" fmla="*/ 408539 h 773321"/>
                      <a:gd name="connsiteX11" fmla="*/ 898565 w 934791"/>
                      <a:gd name="connsiteY11" fmla="*/ 459339 h 773321"/>
                      <a:gd name="connsiteX12" fmla="*/ 889040 w 934791"/>
                      <a:gd name="connsiteY12" fmla="*/ 497439 h 773321"/>
                      <a:gd name="connsiteX13" fmla="*/ 866815 w 934791"/>
                      <a:gd name="connsiteY13" fmla="*/ 522839 h 773321"/>
                      <a:gd name="connsiteX14" fmla="*/ 822365 w 934791"/>
                      <a:gd name="connsiteY14" fmla="*/ 554589 h 773321"/>
                      <a:gd name="connsiteX15" fmla="*/ 774740 w 934791"/>
                      <a:gd name="connsiteY15" fmla="*/ 592689 h 773321"/>
                      <a:gd name="connsiteX16" fmla="*/ 733465 w 934791"/>
                      <a:gd name="connsiteY16" fmla="*/ 614914 h 773321"/>
                      <a:gd name="connsiteX17" fmla="*/ 685840 w 934791"/>
                      <a:gd name="connsiteY17" fmla="*/ 633964 h 773321"/>
                      <a:gd name="connsiteX18" fmla="*/ 644565 w 934791"/>
                      <a:gd name="connsiteY18" fmla="*/ 627614 h 773321"/>
                      <a:gd name="connsiteX19" fmla="*/ 603290 w 934791"/>
                      <a:gd name="connsiteY19" fmla="*/ 605389 h 773321"/>
                      <a:gd name="connsiteX20" fmla="*/ 558840 w 934791"/>
                      <a:gd name="connsiteY20" fmla="*/ 579989 h 773321"/>
                      <a:gd name="connsiteX21" fmla="*/ 530265 w 934791"/>
                      <a:gd name="connsiteY21" fmla="*/ 554589 h 773321"/>
                      <a:gd name="connsiteX22" fmla="*/ 482640 w 934791"/>
                      <a:gd name="connsiteY22" fmla="*/ 557764 h 773321"/>
                      <a:gd name="connsiteX23" fmla="*/ 435015 w 934791"/>
                      <a:gd name="connsiteY23" fmla="*/ 583164 h 773321"/>
                      <a:gd name="connsiteX24" fmla="*/ 400090 w 934791"/>
                      <a:gd name="connsiteY24" fmla="*/ 627614 h 773321"/>
                      <a:gd name="connsiteX25" fmla="*/ 355640 w 934791"/>
                      <a:gd name="connsiteY25" fmla="*/ 678414 h 773321"/>
                      <a:gd name="connsiteX26" fmla="*/ 314365 w 934791"/>
                      <a:gd name="connsiteY26" fmla="*/ 716514 h 773321"/>
                      <a:gd name="connsiteX27" fmla="*/ 266740 w 934791"/>
                      <a:gd name="connsiteY27" fmla="*/ 754614 h 773321"/>
                      <a:gd name="connsiteX28" fmla="*/ 203240 w 934791"/>
                      <a:gd name="connsiteY28" fmla="*/ 770489 h 773321"/>
                      <a:gd name="connsiteX29" fmla="*/ 142915 w 934791"/>
                      <a:gd name="connsiteY29" fmla="*/ 770489 h 773321"/>
                      <a:gd name="connsiteX30" fmla="*/ 92115 w 934791"/>
                      <a:gd name="connsiteY30" fmla="*/ 741914 h 773321"/>
                      <a:gd name="connsiteX31" fmla="*/ 57190 w 934791"/>
                      <a:gd name="connsiteY31" fmla="*/ 700639 h 773321"/>
                      <a:gd name="connsiteX32" fmla="*/ 31790 w 934791"/>
                      <a:gd name="connsiteY32" fmla="*/ 653014 h 773321"/>
                      <a:gd name="connsiteX33" fmla="*/ 9565 w 934791"/>
                      <a:gd name="connsiteY33" fmla="*/ 595864 h 773321"/>
                      <a:gd name="connsiteX34" fmla="*/ 40 w 934791"/>
                      <a:gd name="connsiteY34" fmla="*/ 551414 h 773321"/>
                      <a:gd name="connsiteX35" fmla="*/ 12740 w 934791"/>
                      <a:gd name="connsiteY35" fmla="*/ 516489 h 773321"/>
                      <a:gd name="connsiteX36" fmla="*/ 44490 w 934791"/>
                      <a:gd name="connsiteY36" fmla="*/ 475214 h 773321"/>
                      <a:gd name="connsiteX37" fmla="*/ 57190 w 934791"/>
                      <a:gd name="connsiteY37" fmla="*/ 443464 h 773321"/>
                      <a:gd name="connsiteX38" fmla="*/ 66715 w 934791"/>
                      <a:gd name="connsiteY38" fmla="*/ 395839 h 773321"/>
                      <a:gd name="connsiteX39" fmla="*/ 82590 w 934791"/>
                      <a:gd name="connsiteY39" fmla="*/ 360914 h 773321"/>
                      <a:gd name="connsiteX40" fmla="*/ 111165 w 934791"/>
                      <a:gd name="connsiteY40" fmla="*/ 335514 h 773321"/>
                      <a:gd name="connsiteX41" fmla="*/ 165140 w 934791"/>
                      <a:gd name="connsiteY41" fmla="*/ 310114 h 773321"/>
                      <a:gd name="connsiteX42" fmla="*/ 222290 w 934791"/>
                      <a:gd name="connsiteY42" fmla="*/ 294239 h 773321"/>
                      <a:gd name="connsiteX43" fmla="*/ 250865 w 934791"/>
                      <a:gd name="connsiteY43" fmla="*/ 272014 h 773321"/>
                      <a:gd name="connsiteX44" fmla="*/ 282615 w 934791"/>
                      <a:gd name="connsiteY44" fmla="*/ 230739 h 773321"/>
                      <a:gd name="connsiteX45" fmla="*/ 301665 w 934791"/>
                      <a:gd name="connsiteY45" fmla="*/ 179939 h 773321"/>
                      <a:gd name="connsiteX46" fmla="*/ 327065 w 934791"/>
                      <a:gd name="connsiteY46" fmla="*/ 91039 h 773321"/>
                      <a:gd name="connsiteX47" fmla="*/ 358815 w 934791"/>
                      <a:gd name="connsiteY47" fmla="*/ 27539 h 773321"/>
                      <a:gd name="connsiteX48" fmla="*/ 441365 w 934791"/>
                      <a:gd name="connsiteY48" fmla="*/ 2139 h 773321"/>
                      <a:gd name="connsiteX49" fmla="*/ 527090 w 934791"/>
                      <a:gd name="connsiteY49" fmla="*/ 2139 h 773321"/>
                      <a:gd name="connsiteX50" fmla="*/ 628690 w 934791"/>
                      <a:gd name="connsiteY50" fmla="*/ 8489 h 773321"/>
                      <a:gd name="connsiteX51" fmla="*/ 730290 w 934791"/>
                      <a:gd name="connsiteY51" fmla="*/ 14839 h 773321"/>
                      <a:gd name="connsiteX52" fmla="*/ 828715 w 934791"/>
                      <a:gd name="connsiteY52" fmla="*/ 27539 h 773321"/>
                      <a:gd name="connsiteX53" fmla="*/ 933490 w 934791"/>
                      <a:gd name="connsiteY53" fmla="*/ 81514 h 77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34791" h="773321">
                        <a:moveTo>
                          <a:pt x="933490" y="81514"/>
                        </a:moveTo>
                        <a:cubicBezTo>
                          <a:pt x="943015" y="101622"/>
                          <a:pt x="897507" y="136547"/>
                          <a:pt x="885865" y="148189"/>
                        </a:cubicBezTo>
                        <a:cubicBezTo>
                          <a:pt x="874223" y="159831"/>
                          <a:pt x="871048" y="149247"/>
                          <a:pt x="863640" y="151364"/>
                        </a:cubicBezTo>
                        <a:cubicBezTo>
                          <a:pt x="856232" y="153481"/>
                          <a:pt x="849352" y="155597"/>
                          <a:pt x="841415" y="160889"/>
                        </a:cubicBezTo>
                        <a:cubicBezTo>
                          <a:pt x="833478" y="166181"/>
                          <a:pt x="823423" y="172002"/>
                          <a:pt x="816015" y="183114"/>
                        </a:cubicBezTo>
                        <a:cubicBezTo>
                          <a:pt x="808607" y="194227"/>
                          <a:pt x="800140" y="212747"/>
                          <a:pt x="796965" y="227564"/>
                        </a:cubicBezTo>
                        <a:cubicBezTo>
                          <a:pt x="793790" y="242381"/>
                          <a:pt x="794848" y="258256"/>
                          <a:pt x="796965" y="272014"/>
                        </a:cubicBezTo>
                        <a:cubicBezTo>
                          <a:pt x="799082" y="285772"/>
                          <a:pt x="804373" y="298472"/>
                          <a:pt x="809665" y="310114"/>
                        </a:cubicBezTo>
                        <a:cubicBezTo>
                          <a:pt x="814957" y="321756"/>
                          <a:pt x="820778" y="331281"/>
                          <a:pt x="828715" y="341864"/>
                        </a:cubicBezTo>
                        <a:cubicBezTo>
                          <a:pt x="836652" y="352447"/>
                          <a:pt x="849882" y="362502"/>
                          <a:pt x="857290" y="373614"/>
                        </a:cubicBezTo>
                        <a:cubicBezTo>
                          <a:pt x="864698" y="384727"/>
                          <a:pt x="866286" y="394252"/>
                          <a:pt x="873165" y="408539"/>
                        </a:cubicBezTo>
                        <a:cubicBezTo>
                          <a:pt x="880044" y="422827"/>
                          <a:pt x="895919" y="444522"/>
                          <a:pt x="898565" y="459339"/>
                        </a:cubicBezTo>
                        <a:cubicBezTo>
                          <a:pt x="901211" y="474156"/>
                          <a:pt x="894332" y="486856"/>
                          <a:pt x="889040" y="497439"/>
                        </a:cubicBezTo>
                        <a:cubicBezTo>
                          <a:pt x="883748" y="508022"/>
                          <a:pt x="877927" y="513314"/>
                          <a:pt x="866815" y="522839"/>
                        </a:cubicBezTo>
                        <a:cubicBezTo>
                          <a:pt x="855702" y="532364"/>
                          <a:pt x="837711" y="542947"/>
                          <a:pt x="822365" y="554589"/>
                        </a:cubicBezTo>
                        <a:cubicBezTo>
                          <a:pt x="807019" y="566231"/>
                          <a:pt x="789557" y="582635"/>
                          <a:pt x="774740" y="592689"/>
                        </a:cubicBezTo>
                        <a:cubicBezTo>
                          <a:pt x="759923" y="602743"/>
                          <a:pt x="748282" y="608035"/>
                          <a:pt x="733465" y="614914"/>
                        </a:cubicBezTo>
                        <a:cubicBezTo>
                          <a:pt x="718648" y="621793"/>
                          <a:pt x="700657" y="631847"/>
                          <a:pt x="685840" y="633964"/>
                        </a:cubicBezTo>
                        <a:cubicBezTo>
                          <a:pt x="671023" y="636081"/>
                          <a:pt x="658323" y="632376"/>
                          <a:pt x="644565" y="627614"/>
                        </a:cubicBezTo>
                        <a:cubicBezTo>
                          <a:pt x="630807" y="622852"/>
                          <a:pt x="617577" y="613326"/>
                          <a:pt x="603290" y="605389"/>
                        </a:cubicBezTo>
                        <a:cubicBezTo>
                          <a:pt x="589003" y="597452"/>
                          <a:pt x="571011" y="588456"/>
                          <a:pt x="558840" y="579989"/>
                        </a:cubicBezTo>
                        <a:cubicBezTo>
                          <a:pt x="546669" y="571522"/>
                          <a:pt x="542965" y="558293"/>
                          <a:pt x="530265" y="554589"/>
                        </a:cubicBezTo>
                        <a:cubicBezTo>
                          <a:pt x="517565" y="550885"/>
                          <a:pt x="498515" y="553002"/>
                          <a:pt x="482640" y="557764"/>
                        </a:cubicBezTo>
                        <a:cubicBezTo>
                          <a:pt x="466765" y="562526"/>
                          <a:pt x="448773" y="571522"/>
                          <a:pt x="435015" y="583164"/>
                        </a:cubicBezTo>
                        <a:cubicBezTo>
                          <a:pt x="421257" y="594806"/>
                          <a:pt x="413319" y="611739"/>
                          <a:pt x="400090" y="627614"/>
                        </a:cubicBezTo>
                        <a:cubicBezTo>
                          <a:pt x="386861" y="643489"/>
                          <a:pt x="369927" y="663597"/>
                          <a:pt x="355640" y="678414"/>
                        </a:cubicBezTo>
                        <a:cubicBezTo>
                          <a:pt x="341353" y="693231"/>
                          <a:pt x="329182" y="703814"/>
                          <a:pt x="314365" y="716514"/>
                        </a:cubicBezTo>
                        <a:cubicBezTo>
                          <a:pt x="299548" y="729214"/>
                          <a:pt x="285261" y="745618"/>
                          <a:pt x="266740" y="754614"/>
                        </a:cubicBezTo>
                        <a:cubicBezTo>
                          <a:pt x="248219" y="763610"/>
                          <a:pt x="223877" y="767843"/>
                          <a:pt x="203240" y="770489"/>
                        </a:cubicBezTo>
                        <a:cubicBezTo>
                          <a:pt x="182603" y="773135"/>
                          <a:pt x="161436" y="775252"/>
                          <a:pt x="142915" y="770489"/>
                        </a:cubicBezTo>
                        <a:cubicBezTo>
                          <a:pt x="124394" y="765726"/>
                          <a:pt x="106402" y="753556"/>
                          <a:pt x="92115" y="741914"/>
                        </a:cubicBezTo>
                        <a:cubicBezTo>
                          <a:pt x="77828" y="730272"/>
                          <a:pt x="67244" y="715456"/>
                          <a:pt x="57190" y="700639"/>
                        </a:cubicBezTo>
                        <a:cubicBezTo>
                          <a:pt x="47136" y="685822"/>
                          <a:pt x="39727" y="670476"/>
                          <a:pt x="31790" y="653014"/>
                        </a:cubicBezTo>
                        <a:cubicBezTo>
                          <a:pt x="23853" y="635552"/>
                          <a:pt x="14857" y="612797"/>
                          <a:pt x="9565" y="595864"/>
                        </a:cubicBezTo>
                        <a:cubicBezTo>
                          <a:pt x="4273" y="578931"/>
                          <a:pt x="-489" y="564643"/>
                          <a:pt x="40" y="551414"/>
                        </a:cubicBezTo>
                        <a:cubicBezTo>
                          <a:pt x="569" y="538185"/>
                          <a:pt x="5332" y="529189"/>
                          <a:pt x="12740" y="516489"/>
                        </a:cubicBezTo>
                        <a:cubicBezTo>
                          <a:pt x="20148" y="503789"/>
                          <a:pt x="37082" y="487385"/>
                          <a:pt x="44490" y="475214"/>
                        </a:cubicBezTo>
                        <a:cubicBezTo>
                          <a:pt x="51898" y="463043"/>
                          <a:pt x="53486" y="456693"/>
                          <a:pt x="57190" y="443464"/>
                        </a:cubicBezTo>
                        <a:cubicBezTo>
                          <a:pt x="60894" y="430235"/>
                          <a:pt x="62482" y="409597"/>
                          <a:pt x="66715" y="395839"/>
                        </a:cubicBezTo>
                        <a:cubicBezTo>
                          <a:pt x="70948" y="382081"/>
                          <a:pt x="75182" y="370968"/>
                          <a:pt x="82590" y="360914"/>
                        </a:cubicBezTo>
                        <a:cubicBezTo>
                          <a:pt x="89998" y="350860"/>
                          <a:pt x="97407" y="343981"/>
                          <a:pt x="111165" y="335514"/>
                        </a:cubicBezTo>
                        <a:cubicBezTo>
                          <a:pt x="124923" y="327047"/>
                          <a:pt x="146619" y="316993"/>
                          <a:pt x="165140" y="310114"/>
                        </a:cubicBezTo>
                        <a:cubicBezTo>
                          <a:pt x="183661" y="303235"/>
                          <a:pt x="208002" y="300589"/>
                          <a:pt x="222290" y="294239"/>
                        </a:cubicBezTo>
                        <a:cubicBezTo>
                          <a:pt x="236578" y="287889"/>
                          <a:pt x="240811" y="282597"/>
                          <a:pt x="250865" y="272014"/>
                        </a:cubicBezTo>
                        <a:cubicBezTo>
                          <a:pt x="260919" y="261431"/>
                          <a:pt x="274148" y="246085"/>
                          <a:pt x="282615" y="230739"/>
                        </a:cubicBezTo>
                        <a:cubicBezTo>
                          <a:pt x="291082" y="215393"/>
                          <a:pt x="294257" y="203222"/>
                          <a:pt x="301665" y="179939"/>
                        </a:cubicBezTo>
                        <a:cubicBezTo>
                          <a:pt x="309073" y="156656"/>
                          <a:pt x="317540" y="116439"/>
                          <a:pt x="327065" y="91039"/>
                        </a:cubicBezTo>
                        <a:cubicBezTo>
                          <a:pt x="336590" y="65639"/>
                          <a:pt x="339765" y="42356"/>
                          <a:pt x="358815" y="27539"/>
                        </a:cubicBezTo>
                        <a:cubicBezTo>
                          <a:pt x="377865" y="12722"/>
                          <a:pt x="413319" y="6372"/>
                          <a:pt x="441365" y="2139"/>
                        </a:cubicBezTo>
                        <a:cubicBezTo>
                          <a:pt x="469411" y="-2094"/>
                          <a:pt x="495869" y="1081"/>
                          <a:pt x="527090" y="2139"/>
                        </a:cubicBezTo>
                        <a:cubicBezTo>
                          <a:pt x="558311" y="3197"/>
                          <a:pt x="628690" y="8489"/>
                          <a:pt x="628690" y="8489"/>
                        </a:cubicBezTo>
                        <a:cubicBezTo>
                          <a:pt x="662557" y="10606"/>
                          <a:pt x="696953" y="11664"/>
                          <a:pt x="730290" y="14839"/>
                        </a:cubicBezTo>
                        <a:cubicBezTo>
                          <a:pt x="763627" y="18014"/>
                          <a:pt x="798553" y="20660"/>
                          <a:pt x="828715" y="27539"/>
                        </a:cubicBezTo>
                        <a:cubicBezTo>
                          <a:pt x="858877" y="34418"/>
                          <a:pt x="923965" y="61406"/>
                          <a:pt x="933490" y="81514"/>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5" name="Freeform 84">
                    <a:extLst>
                      <a:ext uri="{FF2B5EF4-FFF2-40B4-BE49-F238E27FC236}">
                        <a16:creationId xmlns:a16="http://schemas.microsoft.com/office/drawing/2014/main" id="{280D7D4E-FAE6-8B45-9BF5-9115674A6688}"/>
                      </a:ext>
                    </a:extLst>
                  </p:cNvPr>
                  <p:cNvSpPr/>
                  <p:nvPr/>
                </p:nvSpPr>
                <p:spPr>
                  <a:xfrm>
                    <a:off x="6744476" y="2931561"/>
                    <a:ext cx="934791" cy="773321"/>
                  </a:xfrm>
                  <a:custGeom>
                    <a:avLst/>
                    <a:gdLst>
                      <a:gd name="connsiteX0" fmla="*/ 933490 w 934791"/>
                      <a:gd name="connsiteY0" fmla="*/ 81514 h 773321"/>
                      <a:gd name="connsiteX1" fmla="*/ 885865 w 934791"/>
                      <a:gd name="connsiteY1" fmla="*/ 148189 h 773321"/>
                      <a:gd name="connsiteX2" fmla="*/ 863640 w 934791"/>
                      <a:gd name="connsiteY2" fmla="*/ 151364 h 773321"/>
                      <a:gd name="connsiteX3" fmla="*/ 841415 w 934791"/>
                      <a:gd name="connsiteY3" fmla="*/ 160889 h 773321"/>
                      <a:gd name="connsiteX4" fmla="*/ 816015 w 934791"/>
                      <a:gd name="connsiteY4" fmla="*/ 183114 h 773321"/>
                      <a:gd name="connsiteX5" fmla="*/ 796965 w 934791"/>
                      <a:gd name="connsiteY5" fmla="*/ 227564 h 773321"/>
                      <a:gd name="connsiteX6" fmla="*/ 796965 w 934791"/>
                      <a:gd name="connsiteY6" fmla="*/ 272014 h 773321"/>
                      <a:gd name="connsiteX7" fmla="*/ 809665 w 934791"/>
                      <a:gd name="connsiteY7" fmla="*/ 310114 h 773321"/>
                      <a:gd name="connsiteX8" fmla="*/ 828715 w 934791"/>
                      <a:gd name="connsiteY8" fmla="*/ 341864 h 773321"/>
                      <a:gd name="connsiteX9" fmla="*/ 857290 w 934791"/>
                      <a:gd name="connsiteY9" fmla="*/ 373614 h 773321"/>
                      <a:gd name="connsiteX10" fmla="*/ 873165 w 934791"/>
                      <a:gd name="connsiteY10" fmla="*/ 408539 h 773321"/>
                      <a:gd name="connsiteX11" fmla="*/ 898565 w 934791"/>
                      <a:gd name="connsiteY11" fmla="*/ 459339 h 773321"/>
                      <a:gd name="connsiteX12" fmla="*/ 889040 w 934791"/>
                      <a:gd name="connsiteY12" fmla="*/ 497439 h 773321"/>
                      <a:gd name="connsiteX13" fmla="*/ 866815 w 934791"/>
                      <a:gd name="connsiteY13" fmla="*/ 522839 h 773321"/>
                      <a:gd name="connsiteX14" fmla="*/ 822365 w 934791"/>
                      <a:gd name="connsiteY14" fmla="*/ 554589 h 773321"/>
                      <a:gd name="connsiteX15" fmla="*/ 774740 w 934791"/>
                      <a:gd name="connsiteY15" fmla="*/ 592689 h 773321"/>
                      <a:gd name="connsiteX16" fmla="*/ 733465 w 934791"/>
                      <a:gd name="connsiteY16" fmla="*/ 614914 h 773321"/>
                      <a:gd name="connsiteX17" fmla="*/ 685840 w 934791"/>
                      <a:gd name="connsiteY17" fmla="*/ 633964 h 773321"/>
                      <a:gd name="connsiteX18" fmla="*/ 644565 w 934791"/>
                      <a:gd name="connsiteY18" fmla="*/ 627614 h 773321"/>
                      <a:gd name="connsiteX19" fmla="*/ 603290 w 934791"/>
                      <a:gd name="connsiteY19" fmla="*/ 605389 h 773321"/>
                      <a:gd name="connsiteX20" fmla="*/ 558840 w 934791"/>
                      <a:gd name="connsiteY20" fmla="*/ 579989 h 773321"/>
                      <a:gd name="connsiteX21" fmla="*/ 530265 w 934791"/>
                      <a:gd name="connsiteY21" fmla="*/ 554589 h 773321"/>
                      <a:gd name="connsiteX22" fmla="*/ 482640 w 934791"/>
                      <a:gd name="connsiteY22" fmla="*/ 557764 h 773321"/>
                      <a:gd name="connsiteX23" fmla="*/ 435015 w 934791"/>
                      <a:gd name="connsiteY23" fmla="*/ 583164 h 773321"/>
                      <a:gd name="connsiteX24" fmla="*/ 400090 w 934791"/>
                      <a:gd name="connsiteY24" fmla="*/ 627614 h 773321"/>
                      <a:gd name="connsiteX25" fmla="*/ 355640 w 934791"/>
                      <a:gd name="connsiteY25" fmla="*/ 678414 h 773321"/>
                      <a:gd name="connsiteX26" fmla="*/ 314365 w 934791"/>
                      <a:gd name="connsiteY26" fmla="*/ 716514 h 773321"/>
                      <a:gd name="connsiteX27" fmla="*/ 266740 w 934791"/>
                      <a:gd name="connsiteY27" fmla="*/ 754614 h 773321"/>
                      <a:gd name="connsiteX28" fmla="*/ 203240 w 934791"/>
                      <a:gd name="connsiteY28" fmla="*/ 770489 h 773321"/>
                      <a:gd name="connsiteX29" fmla="*/ 142915 w 934791"/>
                      <a:gd name="connsiteY29" fmla="*/ 770489 h 773321"/>
                      <a:gd name="connsiteX30" fmla="*/ 92115 w 934791"/>
                      <a:gd name="connsiteY30" fmla="*/ 741914 h 773321"/>
                      <a:gd name="connsiteX31" fmla="*/ 57190 w 934791"/>
                      <a:gd name="connsiteY31" fmla="*/ 700639 h 773321"/>
                      <a:gd name="connsiteX32" fmla="*/ 31790 w 934791"/>
                      <a:gd name="connsiteY32" fmla="*/ 653014 h 773321"/>
                      <a:gd name="connsiteX33" fmla="*/ 9565 w 934791"/>
                      <a:gd name="connsiteY33" fmla="*/ 595864 h 773321"/>
                      <a:gd name="connsiteX34" fmla="*/ 40 w 934791"/>
                      <a:gd name="connsiteY34" fmla="*/ 551414 h 773321"/>
                      <a:gd name="connsiteX35" fmla="*/ 12740 w 934791"/>
                      <a:gd name="connsiteY35" fmla="*/ 516489 h 773321"/>
                      <a:gd name="connsiteX36" fmla="*/ 44490 w 934791"/>
                      <a:gd name="connsiteY36" fmla="*/ 475214 h 773321"/>
                      <a:gd name="connsiteX37" fmla="*/ 57190 w 934791"/>
                      <a:gd name="connsiteY37" fmla="*/ 443464 h 773321"/>
                      <a:gd name="connsiteX38" fmla="*/ 66715 w 934791"/>
                      <a:gd name="connsiteY38" fmla="*/ 395839 h 773321"/>
                      <a:gd name="connsiteX39" fmla="*/ 82590 w 934791"/>
                      <a:gd name="connsiteY39" fmla="*/ 360914 h 773321"/>
                      <a:gd name="connsiteX40" fmla="*/ 111165 w 934791"/>
                      <a:gd name="connsiteY40" fmla="*/ 335514 h 773321"/>
                      <a:gd name="connsiteX41" fmla="*/ 165140 w 934791"/>
                      <a:gd name="connsiteY41" fmla="*/ 310114 h 773321"/>
                      <a:gd name="connsiteX42" fmla="*/ 222290 w 934791"/>
                      <a:gd name="connsiteY42" fmla="*/ 294239 h 773321"/>
                      <a:gd name="connsiteX43" fmla="*/ 250865 w 934791"/>
                      <a:gd name="connsiteY43" fmla="*/ 272014 h 773321"/>
                      <a:gd name="connsiteX44" fmla="*/ 282615 w 934791"/>
                      <a:gd name="connsiteY44" fmla="*/ 230739 h 773321"/>
                      <a:gd name="connsiteX45" fmla="*/ 301665 w 934791"/>
                      <a:gd name="connsiteY45" fmla="*/ 179939 h 773321"/>
                      <a:gd name="connsiteX46" fmla="*/ 327065 w 934791"/>
                      <a:gd name="connsiteY46" fmla="*/ 91039 h 773321"/>
                      <a:gd name="connsiteX47" fmla="*/ 358815 w 934791"/>
                      <a:gd name="connsiteY47" fmla="*/ 27539 h 773321"/>
                      <a:gd name="connsiteX48" fmla="*/ 441365 w 934791"/>
                      <a:gd name="connsiteY48" fmla="*/ 2139 h 773321"/>
                      <a:gd name="connsiteX49" fmla="*/ 527090 w 934791"/>
                      <a:gd name="connsiteY49" fmla="*/ 2139 h 773321"/>
                      <a:gd name="connsiteX50" fmla="*/ 628690 w 934791"/>
                      <a:gd name="connsiteY50" fmla="*/ 8489 h 773321"/>
                      <a:gd name="connsiteX51" fmla="*/ 730290 w 934791"/>
                      <a:gd name="connsiteY51" fmla="*/ 14839 h 773321"/>
                      <a:gd name="connsiteX52" fmla="*/ 828715 w 934791"/>
                      <a:gd name="connsiteY52" fmla="*/ 27539 h 773321"/>
                      <a:gd name="connsiteX53" fmla="*/ 933490 w 934791"/>
                      <a:gd name="connsiteY53" fmla="*/ 81514 h 773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934791" h="773321">
                        <a:moveTo>
                          <a:pt x="933490" y="81514"/>
                        </a:moveTo>
                        <a:cubicBezTo>
                          <a:pt x="943015" y="101622"/>
                          <a:pt x="897507" y="136547"/>
                          <a:pt x="885865" y="148189"/>
                        </a:cubicBezTo>
                        <a:cubicBezTo>
                          <a:pt x="874223" y="159831"/>
                          <a:pt x="871048" y="149247"/>
                          <a:pt x="863640" y="151364"/>
                        </a:cubicBezTo>
                        <a:cubicBezTo>
                          <a:pt x="856232" y="153481"/>
                          <a:pt x="849352" y="155597"/>
                          <a:pt x="841415" y="160889"/>
                        </a:cubicBezTo>
                        <a:cubicBezTo>
                          <a:pt x="833478" y="166181"/>
                          <a:pt x="823423" y="172002"/>
                          <a:pt x="816015" y="183114"/>
                        </a:cubicBezTo>
                        <a:cubicBezTo>
                          <a:pt x="808607" y="194227"/>
                          <a:pt x="800140" y="212747"/>
                          <a:pt x="796965" y="227564"/>
                        </a:cubicBezTo>
                        <a:cubicBezTo>
                          <a:pt x="793790" y="242381"/>
                          <a:pt x="794848" y="258256"/>
                          <a:pt x="796965" y="272014"/>
                        </a:cubicBezTo>
                        <a:cubicBezTo>
                          <a:pt x="799082" y="285772"/>
                          <a:pt x="804373" y="298472"/>
                          <a:pt x="809665" y="310114"/>
                        </a:cubicBezTo>
                        <a:cubicBezTo>
                          <a:pt x="814957" y="321756"/>
                          <a:pt x="820778" y="331281"/>
                          <a:pt x="828715" y="341864"/>
                        </a:cubicBezTo>
                        <a:cubicBezTo>
                          <a:pt x="836652" y="352447"/>
                          <a:pt x="849882" y="362502"/>
                          <a:pt x="857290" y="373614"/>
                        </a:cubicBezTo>
                        <a:cubicBezTo>
                          <a:pt x="864698" y="384727"/>
                          <a:pt x="866286" y="394252"/>
                          <a:pt x="873165" y="408539"/>
                        </a:cubicBezTo>
                        <a:cubicBezTo>
                          <a:pt x="880044" y="422827"/>
                          <a:pt x="895919" y="444522"/>
                          <a:pt x="898565" y="459339"/>
                        </a:cubicBezTo>
                        <a:cubicBezTo>
                          <a:pt x="901211" y="474156"/>
                          <a:pt x="894332" y="486856"/>
                          <a:pt x="889040" y="497439"/>
                        </a:cubicBezTo>
                        <a:cubicBezTo>
                          <a:pt x="883748" y="508022"/>
                          <a:pt x="877927" y="513314"/>
                          <a:pt x="866815" y="522839"/>
                        </a:cubicBezTo>
                        <a:cubicBezTo>
                          <a:pt x="855702" y="532364"/>
                          <a:pt x="837711" y="542947"/>
                          <a:pt x="822365" y="554589"/>
                        </a:cubicBezTo>
                        <a:cubicBezTo>
                          <a:pt x="807019" y="566231"/>
                          <a:pt x="789557" y="582635"/>
                          <a:pt x="774740" y="592689"/>
                        </a:cubicBezTo>
                        <a:cubicBezTo>
                          <a:pt x="759923" y="602743"/>
                          <a:pt x="748282" y="608035"/>
                          <a:pt x="733465" y="614914"/>
                        </a:cubicBezTo>
                        <a:cubicBezTo>
                          <a:pt x="718648" y="621793"/>
                          <a:pt x="700657" y="631847"/>
                          <a:pt x="685840" y="633964"/>
                        </a:cubicBezTo>
                        <a:cubicBezTo>
                          <a:pt x="671023" y="636081"/>
                          <a:pt x="658323" y="632376"/>
                          <a:pt x="644565" y="627614"/>
                        </a:cubicBezTo>
                        <a:cubicBezTo>
                          <a:pt x="630807" y="622852"/>
                          <a:pt x="617577" y="613326"/>
                          <a:pt x="603290" y="605389"/>
                        </a:cubicBezTo>
                        <a:cubicBezTo>
                          <a:pt x="589003" y="597452"/>
                          <a:pt x="571011" y="588456"/>
                          <a:pt x="558840" y="579989"/>
                        </a:cubicBezTo>
                        <a:cubicBezTo>
                          <a:pt x="546669" y="571522"/>
                          <a:pt x="542965" y="558293"/>
                          <a:pt x="530265" y="554589"/>
                        </a:cubicBezTo>
                        <a:cubicBezTo>
                          <a:pt x="517565" y="550885"/>
                          <a:pt x="498515" y="553002"/>
                          <a:pt x="482640" y="557764"/>
                        </a:cubicBezTo>
                        <a:cubicBezTo>
                          <a:pt x="466765" y="562526"/>
                          <a:pt x="448773" y="571522"/>
                          <a:pt x="435015" y="583164"/>
                        </a:cubicBezTo>
                        <a:cubicBezTo>
                          <a:pt x="421257" y="594806"/>
                          <a:pt x="413319" y="611739"/>
                          <a:pt x="400090" y="627614"/>
                        </a:cubicBezTo>
                        <a:cubicBezTo>
                          <a:pt x="386861" y="643489"/>
                          <a:pt x="369927" y="663597"/>
                          <a:pt x="355640" y="678414"/>
                        </a:cubicBezTo>
                        <a:cubicBezTo>
                          <a:pt x="341353" y="693231"/>
                          <a:pt x="329182" y="703814"/>
                          <a:pt x="314365" y="716514"/>
                        </a:cubicBezTo>
                        <a:cubicBezTo>
                          <a:pt x="299548" y="729214"/>
                          <a:pt x="285261" y="745618"/>
                          <a:pt x="266740" y="754614"/>
                        </a:cubicBezTo>
                        <a:cubicBezTo>
                          <a:pt x="248219" y="763610"/>
                          <a:pt x="223877" y="767843"/>
                          <a:pt x="203240" y="770489"/>
                        </a:cubicBezTo>
                        <a:cubicBezTo>
                          <a:pt x="182603" y="773135"/>
                          <a:pt x="161436" y="775252"/>
                          <a:pt x="142915" y="770489"/>
                        </a:cubicBezTo>
                        <a:cubicBezTo>
                          <a:pt x="124394" y="765726"/>
                          <a:pt x="106402" y="753556"/>
                          <a:pt x="92115" y="741914"/>
                        </a:cubicBezTo>
                        <a:cubicBezTo>
                          <a:pt x="77828" y="730272"/>
                          <a:pt x="67244" y="715456"/>
                          <a:pt x="57190" y="700639"/>
                        </a:cubicBezTo>
                        <a:cubicBezTo>
                          <a:pt x="47136" y="685822"/>
                          <a:pt x="39727" y="670476"/>
                          <a:pt x="31790" y="653014"/>
                        </a:cubicBezTo>
                        <a:cubicBezTo>
                          <a:pt x="23853" y="635552"/>
                          <a:pt x="14857" y="612797"/>
                          <a:pt x="9565" y="595864"/>
                        </a:cubicBezTo>
                        <a:cubicBezTo>
                          <a:pt x="4273" y="578931"/>
                          <a:pt x="-489" y="564643"/>
                          <a:pt x="40" y="551414"/>
                        </a:cubicBezTo>
                        <a:cubicBezTo>
                          <a:pt x="569" y="538185"/>
                          <a:pt x="5332" y="529189"/>
                          <a:pt x="12740" y="516489"/>
                        </a:cubicBezTo>
                        <a:cubicBezTo>
                          <a:pt x="20148" y="503789"/>
                          <a:pt x="37082" y="487385"/>
                          <a:pt x="44490" y="475214"/>
                        </a:cubicBezTo>
                        <a:cubicBezTo>
                          <a:pt x="51898" y="463043"/>
                          <a:pt x="53486" y="456693"/>
                          <a:pt x="57190" y="443464"/>
                        </a:cubicBezTo>
                        <a:cubicBezTo>
                          <a:pt x="60894" y="430235"/>
                          <a:pt x="62482" y="409597"/>
                          <a:pt x="66715" y="395839"/>
                        </a:cubicBezTo>
                        <a:cubicBezTo>
                          <a:pt x="70948" y="382081"/>
                          <a:pt x="75182" y="370968"/>
                          <a:pt x="82590" y="360914"/>
                        </a:cubicBezTo>
                        <a:cubicBezTo>
                          <a:pt x="89998" y="350860"/>
                          <a:pt x="97407" y="343981"/>
                          <a:pt x="111165" y="335514"/>
                        </a:cubicBezTo>
                        <a:cubicBezTo>
                          <a:pt x="124923" y="327047"/>
                          <a:pt x="146619" y="316993"/>
                          <a:pt x="165140" y="310114"/>
                        </a:cubicBezTo>
                        <a:cubicBezTo>
                          <a:pt x="183661" y="303235"/>
                          <a:pt x="208002" y="300589"/>
                          <a:pt x="222290" y="294239"/>
                        </a:cubicBezTo>
                        <a:cubicBezTo>
                          <a:pt x="236578" y="287889"/>
                          <a:pt x="240811" y="282597"/>
                          <a:pt x="250865" y="272014"/>
                        </a:cubicBezTo>
                        <a:cubicBezTo>
                          <a:pt x="260919" y="261431"/>
                          <a:pt x="274148" y="246085"/>
                          <a:pt x="282615" y="230739"/>
                        </a:cubicBezTo>
                        <a:cubicBezTo>
                          <a:pt x="291082" y="215393"/>
                          <a:pt x="294257" y="203222"/>
                          <a:pt x="301665" y="179939"/>
                        </a:cubicBezTo>
                        <a:cubicBezTo>
                          <a:pt x="309073" y="156656"/>
                          <a:pt x="317540" y="116439"/>
                          <a:pt x="327065" y="91039"/>
                        </a:cubicBezTo>
                        <a:cubicBezTo>
                          <a:pt x="336590" y="65639"/>
                          <a:pt x="339765" y="42356"/>
                          <a:pt x="358815" y="27539"/>
                        </a:cubicBezTo>
                        <a:cubicBezTo>
                          <a:pt x="377865" y="12722"/>
                          <a:pt x="413319" y="6372"/>
                          <a:pt x="441365" y="2139"/>
                        </a:cubicBezTo>
                        <a:cubicBezTo>
                          <a:pt x="469411" y="-2094"/>
                          <a:pt x="495869" y="1081"/>
                          <a:pt x="527090" y="2139"/>
                        </a:cubicBezTo>
                        <a:cubicBezTo>
                          <a:pt x="558311" y="3197"/>
                          <a:pt x="628690" y="8489"/>
                          <a:pt x="628690" y="8489"/>
                        </a:cubicBezTo>
                        <a:cubicBezTo>
                          <a:pt x="662557" y="10606"/>
                          <a:pt x="696953" y="11664"/>
                          <a:pt x="730290" y="14839"/>
                        </a:cubicBezTo>
                        <a:cubicBezTo>
                          <a:pt x="763627" y="18014"/>
                          <a:pt x="798553" y="20660"/>
                          <a:pt x="828715" y="27539"/>
                        </a:cubicBezTo>
                        <a:cubicBezTo>
                          <a:pt x="858877" y="34418"/>
                          <a:pt x="923965" y="61406"/>
                          <a:pt x="933490" y="81514"/>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Freeform 16">
                    <a:extLst>
                      <a:ext uri="{FF2B5EF4-FFF2-40B4-BE49-F238E27FC236}">
                        <a16:creationId xmlns:a16="http://schemas.microsoft.com/office/drawing/2014/main" id="{DFA19AF4-ABE7-3A41-B838-6D4A21B13916}"/>
                      </a:ext>
                    </a:extLst>
                  </p:cNvPr>
                  <p:cNvSpPr/>
                  <p:nvPr/>
                </p:nvSpPr>
                <p:spPr>
                  <a:xfrm>
                    <a:off x="8962658" y="1088968"/>
                    <a:ext cx="917551" cy="801001"/>
                  </a:xfrm>
                  <a:custGeom>
                    <a:avLst/>
                    <a:gdLst>
                      <a:gd name="connsiteX0" fmla="*/ 915583 w 917551"/>
                      <a:gd name="connsiteY0" fmla="*/ 60382 h 801001"/>
                      <a:gd name="connsiteX1" fmla="*/ 867958 w 917551"/>
                      <a:gd name="connsiteY1" fmla="*/ 41332 h 801001"/>
                      <a:gd name="connsiteX2" fmla="*/ 836208 w 917551"/>
                      <a:gd name="connsiteY2" fmla="*/ 41332 h 801001"/>
                      <a:gd name="connsiteX3" fmla="*/ 772708 w 917551"/>
                      <a:gd name="connsiteY3" fmla="*/ 50857 h 801001"/>
                      <a:gd name="connsiteX4" fmla="*/ 712383 w 917551"/>
                      <a:gd name="connsiteY4" fmla="*/ 41332 h 801001"/>
                      <a:gd name="connsiteX5" fmla="*/ 655233 w 917551"/>
                      <a:gd name="connsiteY5" fmla="*/ 22282 h 801001"/>
                      <a:gd name="connsiteX6" fmla="*/ 610783 w 917551"/>
                      <a:gd name="connsiteY6" fmla="*/ 6407 h 801001"/>
                      <a:gd name="connsiteX7" fmla="*/ 566333 w 917551"/>
                      <a:gd name="connsiteY7" fmla="*/ 57 h 801001"/>
                      <a:gd name="connsiteX8" fmla="*/ 512358 w 917551"/>
                      <a:gd name="connsiteY8" fmla="*/ 9582 h 801001"/>
                      <a:gd name="connsiteX9" fmla="*/ 458383 w 917551"/>
                      <a:gd name="connsiteY9" fmla="*/ 38157 h 801001"/>
                      <a:gd name="connsiteX10" fmla="*/ 391708 w 917551"/>
                      <a:gd name="connsiteY10" fmla="*/ 76257 h 801001"/>
                      <a:gd name="connsiteX11" fmla="*/ 363133 w 917551"/>
                      <a:gd name="connsiteY11" fmla="*/ 130232 h 801001"/>
                      <a:gd name="connsiteX12" fmla="*/ 353608 w 917551"/>
                      <a:gd name="connsiteY12" fmla="*/ 190557 h 801001"/>
                      <a:gd name="connsiteX13" fmla="*/ 344083 w 917551"/>
                      <a:gd name="connsiteY13" fmla="*/ 241357 h 801001"/>
                      <a:gd name="connsiteX14" fmla="*/ 331383 w 917551"/>
                      <a:gd name="connsiteY14" fmla="*/ 292157 h 801001"/>
                      <a:gd name="connsiteX15" fmla="*/ 302808 w 917551"/>
                      <a:gd name="connsiteY15" fmla="*/ 308032 h 801001"/>
                      <a:gd name="connsiteX16" fmla="*/ 242483 w 917551"/>
                      <a:gd name="connsiteY16" fmla="*/ 314382 h 801001"/>
                      <a:gd name="connsiteX17" fmla="*/ 182158 w 917551"/>
                      <a:gd name="connsiteY17" fmla="*/ 327082 h 801001"/>
                      <a:gd name="connsiteX18" fmla="*/ 150408 w 917551"/>
                      <a:gd name="connsiteY18" fmla="*/ 368357 h 801001"/>
                      <a:gd name="connsiteX19" fmla="*/ 105958 w 917551"/>
                      <a:gd name="connsiteY19" fmla="*/ 403282 h 801001"/>
                      <a:gd name="connsiteX20" fmla="*/ 61508 w 917551"/>
                      <a:gd name="connsiteY20" fmla="*/ 447732 h 801001"/>
                      <a:gd name="connsiteX21" fmla="*/ 17058 w 917551"/>
                      <a:gd name="connsiteY21" fmla="*/ 501707 h 801001"/>
                      <a:gd name="connsiteX22" fmla="*/ 1183 w 917551"/>
                      <a:gd name="connsiteY22" fmla="*/ 584257 h 801001"/>
                      <a:gd name="connsiteX23" fmla="*/ 4358 w 917551"/>
                      <a:gd name="connsiteY23" fmla="*/ 657282 h 801001"/>
                      <a:gd name="connsiteX24" fmla="*/ 29758 w 917551"/>
                      <a:gd name="connsiteY24" fmla="*/ 720782 h 801001"/>
                      <a:gd name="connsiteX25" fmla="*/ 58333 w 917551"/>
                      <a:gd name="connsiteY25" fmla="*/ 771582 h 801001"/>
                      <a:gd name="connsiteX26" fmla="*/ 112308 w 917551"/>
                      <a:gd name="connsiteY26" fmla="*/ 800157 h 801001"/>
                      <a:gd name="connsiteX27" fmla="*/ 178983 w 917551"/>
                      <a:gd name="connsiteY27" fmla="*/ 790632 h 801001"/>
                      <a:gd name="connsiteX28" fmla="*/ 252008 w 917551"/>
                      <a:gd name="connsiteY28" fmla="*/ 762057 h 801001"/>
                      <a:gd name="connsiteX29" fmla="*/ 312333 w 917551"/>
                      <a:gd name="connsiteY29" fmla="*/ 704907 h 801001"/>
                      <a:gd name="connsiteX30" fmla="*/ 356783 w 917551"/>
                      <a:gd name="connsiteY30" fmla="*/ 654107 h 801001"/>
                      <a:gd name="connsiteX31" fmla="*/ 398058 w 917551"/>
                      <a:gd name="connsiteY31" fmla="*/ 590607 h 801001"/>
                      <a:gd name="connsiteX32" fmla="*/ 455208 w 917551"/>
                      <a:gd name="connsiteY32" fmla="*/ 549332 h 801001"/>
                      <a:gd name="connsiteX33" fmla="*/ 518708 w 917551"/>
                      <a:gd name="connsiteY33" fmla="*/ 542982 h 801001"/>
                      <a:gd name="connsiteX34" fmla="*/ 566333 w 917551"/>
                      <a:gd name="connsiteY34" fmla="*/ 577907 h 801001"/>
                      <a:gd name="connsiteX35" fmla="*/ 601258 w 917551"/>
                      <a:gd name="connsiteY35" fmla="*/ 625532 h 801001"/>
                      <a:gd name="connsiteX36" fmla="*/ 629833 w 917551"/>
                      <a:gd name="connsiteY36" fmla="*/ 657282 h 801001"/>
                      <a:gd name="connsiteX37" fmla="*/ 667933 w 917551"/>
                      <a:gd name="connsiteY37" fmla="*/ 666807 h 801001"/>
                      <a:gd name="connsiteX38" fmla="*/ 725083 w 917551"/>
                      <a:gd name="connsiteY38" fmla="*/ 641407 h 801001"/>
                      <a:gd name="connsiteX39" fmla="*/ 775883 w 917551"/>
                      <a:gd name="connsiteY39" fmla="*/ 612832 h 801001"/>
                      <a:gd name="connsiteX40" fmla="*/ 836208 w 917551"/>
                      <a:gd name="connsiteY40" fmla="*/ 590607 h 801001"/>
                      <a:gd name="connsiteX41" fmla="*/ 845733 w 917551"/>
                      <a:gd name="connsiteY41" fmla="*/ 565207 h 801001"/>
                      <a:gd name="connsiteX42" fmla="*/ 833033 w 917551"/>
                      <a:gd name="connsiteY42" fmla="*/ 498532 h 801001"/>
                      <a:gd name="connsiteX43" fmla="*/ 845733 w 917551"/>
                      <a:gd name="connsiteY43" fmla="*/ 460432 h 801001"/>
                      <a:gd name="connsiteX44" fmla="*/ 858433 w 917551"/>
                      <a:gd name="connsiteY44" fmla="*/ 406457 h 801001"/>
                      <a:gd name="connsiteX45" fmla="*/ 820333 w 917551"/>
                      <a:gd name="connsiteY45" fmla="*/ 358832 h 801001"/>
                      <a:gd name="connsiteX46" fmla="*/ 785408 w 917551"/>
                      <a:gd name="connsiteY46" fmla="*/ 323907 h 801001"/>
                      <a:gd name="connsiteX47" fmla="*/ 756833 w 917551"/>
                      <a:gd name="connsiteY47" fmla="*/ 282632 h 801001"/>
                      <a:gd name="connsiteX48" fmla="*/ 753658 w 917551"/>
                      <a:gd name="connsiteY48" fmla="*/ 225482 h 801001"/>
                      <a:gd name="connsiteX49" fmla="*/ 788583 w 917551"/>
                      <a:gd name="connsiteY49" fmla="*/ 177857 h 801001"/>
                      <a:gd name="connsiteX50" fmla="*/ 855258 w 917551"/>
                      <a:gd name="connsiteY50" fmla="*/ 152457 h 801001"/>
                      <a:gd name="connsiteX51" fmla="*/ 902883 w 917551"/>
                      <a:gd name="connsiteY51" fmla="*/ 127057 h 801001"/>
                      <a:gd name="connsiteX52" fmla="*/ 915583 w 917551"/>
                      <a:gd name="connsiteY52" fmla="*/ 60382 h 8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17551" h="801001">
                        <a:moveTo>
                          <a:pt x="915583" y="60382"/>
                        </a:moveTo>
                        <a:cubicBezTo>
                          <a:pt x="909762" y="46095"/>
                          <a:pt x="881187" y="44507"/>
                          <a:pt x="867958" y="41332"/>
                        </a:cubicBezTo>
                        <a:cubicBezTo>
                          <a:pt x="854729" y="38157"/>
                          <a:pt x="852083" y="39744"/>
                          <a:pt x="836208" y="41332"/>
                        </a:cubicBezTo>
                        <a:cubicBezTo>
                          <a:pt x="820333" y="42919"/>
                          <a:pt x="793345" y="50857"/>
                          <a:pt x="772708" y="50857"/>
                        </a:cubicBezTo>
                        <a:cubicBezTo>
                          <a:pt x="752071" y="50857"/>
                          <a:pt x="731962" y="46094"/>
                          <a:pt x="712383" y="41332"/>
                        </a:cubicBezTo>
                        <a:cubicBezTo>
                          <a:pt x="692804" y="36570"/>
                          <a:pt x="672166" y="28103"/>
                          <a:pt x="655233" y="22282"/>
                        </a:cubicBezTo>
                        <a:cubicBezTo>
                          <a:pt x="638300" y="16461"/>
                          <a:pt x="625600" y="10111"/>
                          <a:pt x="610783" y="6407"/>
                        </a:cubicBezTo>
                        <a:cubicBezTo>
                          <a:pt x="595966" y="2703"/>
                          <a:pt x="582737" y="-472"/>
                          <a:pt x="566333" y="57"/>
                        </a:cubicBezTo>
                        <a:cubicBezTo>
                          <a:pt x="549929" y="586"/>
                          <a:pt x="530350" y="3232"/>
                          <a:pt x="512358" y="9582"/>
                        </a:cubicBezTo>
                        <a:cubicBezTo>
                          <a:pt x="494366" y="15932"/>
                          <a:pt x="478491" y="27045"/>
                          <a:pt x="458383" y="38157"/>
                        </a:cubicBezTo>
                        <a:cubicBezTo>
                          <a:pt x="438275" y="49269"/>
                          <a:pt x="407583" y="60911"/>
                          <a:pt x="391708" y="76257"/>
                        </a:cubicBezTo>
                        <a:cubicBezTo>
                          <a:pt x="375833" y="91603"/>
                          <a:pt x="369483" y="111182"/>
                          <a:pt x="363133" y="130232"/>
                        </a:cubicBezTo>
                        <a:cubicBezTo>
                          <a:pt x="356783" y="149282"/>
                          <a:pt x="356783" y="172036"/>
                          <a:pt x="353608" y="190557"/>
                        </a:cubicBezTo>
                        <a:cubicBezTo>
                          <a:pt x="350433" y="209078"/>
                          <a:pt x="347787" y="224424"/>
                          <a:pt x="344083" y="241357"/>
                        </a:cubicBezTo>
                        <a:cubicBezTo>
                          <a:pt x="340379" y="258290"/>
                          <a:pt x="338262" y="281045"/>
                          <a:pt x="331383" y="292157"/>
                        </a:cubicBezTo>
                        <a:cubicBezTo>
                          <a:pt x="324504" y="303269"/>
                          <a:pt x="317625" y="304328"/>
                          <a:pt x="302808" y="308032"/>
                        </a:cubicBezTo>
                        <a:cubicBezTo>
                          <a:pt x="287991" y="311736"/>
                          <a:pt x="262591" y="311207"/>
                          <a:pt x="242483" y="314382"/>
                        </a:cubicBezTo>
                        <a:cubicBezTo>
                          <a:pt x="222375" y="317557"/>
                          <a:pt x="197504" y="318086"/>
                          <a:pt x="182158" y="327082"/>
                        </a:cubicBezTo>
                        <a:cubicBezTo>
                          <a:pt x="166812" y="336078"/>
                          <a:pt x="163108" y="355657"/>
                          <a:pt x="150408" y="368357"/>
                        </a:cubicBezTo>
                        <a:cubicBezTo>
                          <a:pt x="137708" y="381057"/>
                          <a:pt x="120775" y="390053"/>
                          <a:pt x="105958" y="403282"/>
                        </a:cubicBezTo>
                        <a:cubicBezTo>
                          <a:pt x="91141" y="416511"/>
                          <a:pt x="76325" y="431328"/>
                          <a:pt x="61508" y="447732"/>
                        </a:cubicBezTo>
                        <a:cubicBezTo>
                          <a:pt x="46691" y="464136"/>
                          <a:pt x="27112" y="478953"/>
                          <a:pt x="17058" y="501707"/>
                        </a:cubicBezTo>
                        <a:cubicBezTo>
                          <a:pt x="7004" y="524461"/>
                          <a:pt x="3300" y="558328"/>
                          <a:pt x="1183" y="584257"/>
                        </a:cubicBezTo>
                        <a:cubicBezTo>
                          <a:pt x="-934" y="610186"/>
                          <a:pt x="-405" y="634528"/>
                          <a:pt x="4358" y="657282"/>
                        </a:cubicBezTo>
                        <a:cubicBezTo>
                          <a:pt x="9121" y="680036"/>
                          <a:pt x="20762" y="701732"/>
                          <a:pt x="29758" y="720782"/>
                        </a:cubicBezTo>
                        <a:cubicBezTo>
                          <a:pt x="38754" y="739832"/>
                          <a:pt x="44575" y="758353"/>
                          <a:pt x="58333" y="771582"/>
                        </a:cubicBezTo>
                        <a:cubicBezTo>
                          <a:pt x="72091" y="784811"/>
                          <a:pt x="92200" y="796982"/>
                          <a:pt x="112308" y="800157"/>
                        </a:cubicBezTo>
                        <a:cubicBezTo>
                          <a:pt x="132416" y="803332"/>
                          <a:pt x="155700" y="796982"/>
                          <a:pt x="178983" y="790632"/>
                        </a:cubicBezTo>
                        <a:cubicBezTo>
                          <a:pt x="202266" y="784282"/>
                          <a:pt x="229783" y="776345"/>
                          <a:pt x="252008" y="762057"/>
                        </a:cubicBezTo>
                        <a:cubicBezTo>
                          <a:pt x="274233" y="747769"/>
                          <a:pt x="294871" y="722899"/>
                          <a:pt x="312333" y="704907"/>
                        </a:cubicBezTo>
                        <a:cubicBezTo>
                          <a:pt x="329795" y="686915"/>
                          <a:pt x="342495" y="673157"/>
                          <a:pt x="356783" y="654107"/>
                        </a:cubicBezTo>
                        <a:cubicBezTo>
                          <a:pt x="371070" y="635057"/>
                          <a:pt x="381654" y="608070"/>
                          <a:pt x="398058" y="590607"/>
                        </a:cubicBezTo>
                        <a:cubicBezTo>
                          <a:pt x="414462" y="573145"/>
                          <a:pt x="435100" y="557269"/>
                          <a:pt x="455208" y="549332"/>
                        </a:cubicBezTo>
                        <a:cubicBezTo>
                          <a:pt x="475316" y="541395"/>
                          <a:pt x="500187" y="538219"/>
                          <a:pt x="518708" y="542982"/>
                        </a:cubicBezTo>
                        <a:cubicBezTo>
                          <a:pt x="537229" y="547745"/>
                          <a:pt x="552575" y="564149"/>
                          <a:pt x="566333" y="577907"/>
                        </a:cubicBezTo>
                        <a:cubicBezTo>
                          <a:pt x="580091" y="591665"/>
                          <a:pt x="590675" y="612303"/>
                          <a:pt x="601258" y="625532"/>
                        </a:cubicBezTo>
                        <a:cubicBezTo>
                          <a:pt x="611841" y="638761"/>
                          <a:pt x="618721" y="650403"/>
                          <a:pt x="629833" y="657282"/>
                        </a:cubicBezTo>
                        <a:cubicBezTo>
                          <a:pt x="640945" y="664161"/>
                          <a:pt x="652058" y="669453"/>
                          <a:pt x="667933" y="666807"/>
                        </a:cubicBezTo>
                        <a:cubicBezTo>
                          <a:pt x="683808" y="664161"/>
                          <a:pt x="707091" y="650403"/>
                          <a:pt x="725083" y="641407"/>
                        </a:cubicBezTo>
                        <a:cubicBezTo>
                          <a:pt x="743075" y="632411"/>
                          <a:pt x="757362" y="621299"/>
                          <a:pt x="775883" y="612832"/>
                        </a:cubicBezTo>
                        <a:cubicBezTo>
                          <a:pt x="794404" y="604365"/>
                          <a:pt x="824566" y="598545"/>
                          <a:pt x="836208" y="590607"/>
                        </a:cubicBezTo>
                        <a:cubicBezTo>
                          <a:pt x="847850" y="582670"/>
                          <a:pt x="846262" y="580553"/>
                          <a:pt x="845733" y="565207"/>
                        </a:cubicBezTo>
                        <a:cubicBezTo>
                          <a:pt x="845204" y="549861"/>
                          <a:pt x="833033" y="515994"/>
                          <a:pt x="833033" y="498532"/>
                        </a:cubicBezTo>
                        <a:cubicBezTo>
                          <a:pt x="833033" y="481070"/>
                          <a:pt x="841500" y="475778"/>
                          <a:pt x="845733" y="460432"/>
                        </a:cubicBezTo>
                        <a:cubicBezTo>
                          <a:pt x="849966" y="445086"/>
                          <a:pt x="862666" y="423390"/>
                          <a:pt x="858433" y="406457"/>
                        </a:cubicBezTo>
                        <a:cubicBezTo>
                          <a:pt x="854200" y="389524"/>
                          <a:pt x="832504" y="372590"/>
                          <a:pt x="820333" y="358832"/>
                        </a:cubicBezTo>
                        <a:cubicBezTo>
                          <a:pt x="808162" y="345074"/>
                          <a:pt x="795991" y="336607"/>
                          <a:pt x="785408" y="323907"/>
                        </a:cubicBezTo>
                        <a:cubicBezTo>
                          <a:pt x="774825" y="311207"/>
                          <a:pt x="762125" y="299036"/>
                          <a:pt x="756833" y="282632"/>
                        </a:cubicBezTo>
                        <a:cubicBezTo>
                          <a:pt x="751541" y="266228"/>
                          <a:pt x="748366" y="242944"/>
                          <a:pt x="753658" y="225482"/>
                        </a:cubicBezTo>
                        <a:cubicBezTo>
                          <a:pt x="758950" y="208020"/>
                          <a:pt x="771650" y="190028"/>
                          <a:pt x="788583" y="177857"/>
                        </a:cubicBezTo>
                        <a:cubicBezTo>
                          <a:pt x="805516" y="165686"/>
                          <a:pt x="836208" y="160924"/>
                          <a:pt x="855258" y="152457"/>
                        </a:cubicBezTo>
                        <a:cubicBezTo>
                          <a:pt x="874308" y="143990"/>
                          <a:pt x="892300" y="141345"/>
                          <a:pt x="902883" y="127057"/>
                        </a:cubicBezTo>
                        <a:cubicBezTo>
                          <a:pt x="913466" y="112770"/>
                          <a:pt x="921404" y="74669"/>
                          <a:pt x="915583" y="60382"/>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6" name="Freeform 85">
                    <a:extLst>
                      <a:ext uri="{FF2B5EF4-FFF2-40B4-BE49-F238E27FC236}">
                        <a16:creationId xmlns:a16="http://schemas.microsoft.com/office/drawing/2014/main" id="{89DD1096-6B81-5440-8683-747E730528FD}"/>
                      </a:ext>
                    </a:extLst>
                  </p:cNvPr>
                  <p:cNvSpPr/>
                  <p:nvPr/>
                </p:nvSpPr>
                <p:spPr>
                  <a:xfrm>
                    <a:off x="8961842" y="2920943"/>
                    <a:ext cx="917551" cy="801001"/>
                  </a:xfrm>
                  <a:custGeom>
                    <a:avLst/>
                    <a:gdLst>
                      <a:gd name="connsiteX0" fmla="*/ 915583 w 917551"/>
                      <a:gd name="connsiteY0" fmla="*/ 60382 h 801001"/>
                      <a:gd name="connsiteX1" fmla="*/ 867958 w 917551"/>
                      <a:gd name="connsiteY1" fmla="*/ 41332 h 801001"/>
                      <a:gd name="connsiteX2" fmla="*/ 836208 w 917551"/>
                      <a:gd name="connsiteY2" fmla="*/ 41332 h 801001"/>
                      <a:gd name="connsiteX3" fmla="*/ 772708 w 917551"/>
                      <a:gd name="connsiteY3" fmla="*/ 50857 h 801001"/>
                      <a:gd name="connsiteX4" fmla="*/ 712383 w 917551"/>
                      <a:gd name="connsiteY4" fmla="*/ 41332 h 801001"/>
                      <a:gd name="connsiteX5" fmla="*/ 655233 w 917551"/>
                      <a:gd name="connsiteY5" fmla="*/ 22282 h 801001"/>
                      <a:gd name="connsiteX6" fmla="*/ 610783 w 917551"/>
                      <a:gd name="connsiteY6" fmla="*/ 6407 h 801001"/>
                      <a:gd name="connsiteX7" fmla="*/ 566333 w 917551"/>
                      <a:gd name="connsiteY7" fmla="*/ 57 h 801001"/>
                      <a:gd name="connsiteX8" fmla="*/ 512358 w 917551"/>
                      <a:gd name="connsiteY8" fmla="*/ 9582 h 801001"/>
                      <a:gd name="connsiteX9" fmla="*/ 458383 w 917551"/>
                      <a:gd name="connsiteY9" fmla="*/ 38157 h 801001"/>
                      <a:gd name="connsiteX10" fmla="*/ 391708 w 917551"/>
                      <a:gd name="connsiteY10" fmla="*/ 76257 h 801001"/>
                      <a:gd name="connsiteX11" fmla="*/ 363133 w 917551"/>
                      <a:gd name="connsiteY11" fmla="*/ 130232 h 801001"/>
                      <a:gd name="connsiteX12" fmla="*/ 353608 w 917551"/>
                      <a:gd name="connsiteY12" fmla="*/ 190557 h 801001"/>
                      <a:gd name="connsiteX13" fmla="*/ 344083 w 917551"/>
                      <a:gd name="connsiteY13" fmla="*/ 241357 h 801001"/>
                      <a:gd name="connsiteX14" fmla="*/ 331383 w 917551"/>
                      <a:gd name="connsiteY14" fmla="*/ 292157 h 801001"/>
                      <a:gd name="connsiteX15" fmla="*/ 302808 w 917551"/>
                      <a:gd name="connsiteY15" fmla="*/ 308032 h 801001"/>
                      <a:gd name="connsiteX16" fmla="*/ 242483 w 917551"/>
                      <a:gd name="connsiteY16" fmla="*/ 314382 h 801001"/>
                      <a:gd name="connsiteX17" fmla="*/ 182158 w 917551"/>
                      <a:gd name="connsiteY17" fmla="*/ 327082 h 801001"/>
                      <a:gd name="connsiteX18" fmla="*/ 150408 w 917551"/>
                      <a:gd name="connsiteY18" fmla="*/ 368357 h 801001"/>
                      <a:gd name="connsiteX19" fmla="*/ 105958 w 917551"/>
                      <a:gd name="connsiteY19" fmla="*/ 403282 h 801001"/>
                      <a:gd name="connsiteX20" fmla="*/ 61508 w 917551"/>
                      <a:gd name="connsiteY20" fmla="*/ 447732 h 801001"/>
                      <a:gd name="connsiteX21" fmla="*/ 17058 w 917551"/>
                      <a:gd name="connsiteY21" fmla="*/ 501707 h 801001"/>
                      <a:gd name="connsiteX22" fmla="*/ 1183 w 917551"/>
                      <a:gd name="connsiteY22" fmla="*/ 584257 h 801001"/>
                      <a:gd name="connsiteX23" fmla="*/ 4358 w 917551"/>
                      <a:gd name="connsiteY23" fmla="*/ 657282 h 801001"/>
                      <a:gd name="connsiteX24" fmla="*/ 29758 w 917551"/>
                      <a:gd name="connsiteY24" fmla="*/ 720782 h 801001"/>
                      <a:gd name="connsiteX25" fmla="*/ 58333 w 917551"/>
                      <a:gd name="connsiteY25" fmla="*/ 771582 h 801001"/>
                      <a:gd name="connsiteX26" fmla="*/ 112308 w 917551"/>
                      <a:gd name="connsiteY26" fmla="*/ 800157 h 801001"/>
                      <a:gd name="connsiteX27" fmla="*/ 178983 w 917551"/>
                      <a:gd name="connsiteY27" fmla="*/ 790632 h 801001"/>
                      <a:gd name="connsiteX28" fmla="*/ 252008 w 917551"/>
                      <a:gd name="connsiteY28" fmla="*/ 762057 h 801001"/>
                      <a:gd name="connsiteX29" fmla="*/ 312333 w 917551"/>
                      <a:gd name="connsiteY29" fmla="*/ 704907 h 801001"/>
                      <a:gd name="connsiteX30" fmla="*/ 356783 w 917551"/>
                      <a:gd name="connsiteY30" fmla="*/ 654107 h 801001"/>
                      <a:gd name="connsiteX31" fmla="*/ 398058 w 917551"/>
                      <a:gd name="connsiteY31" fmla="*/ 590607 h 801001"/>
                      <a:gd name="connsiteX32" fmla="*/ 455208 w 917551"/>
                      <a:gd name="connsiteY32" fmla="*/ 549332 h 801001"/>
                      <a:gd name="connsiteX33" fmla="*/ 518708 w 917551"/>
                      <a:gd name="connsiteY33" fmla="*/ 542982 h 801001"/>
                      <a:gd name="connsiteX34" fmla="*/ 566333 w 917551"/>
                      <a:gd name="connsiteY34" fmla="*/ 577907 h 801001"/>
                      <a:gd name="connsiteX35" fmla="*/ 601258 w 917551"/>
                      <a:gd name="connsiteY35" fmla="*/ 625532 h 801001"/>
                      <a:gd name="connsiteX36" fmla="*/ 629833 w 917551"/>
                      <a:gd name="connsiteY36" fmla="*/ 657282 h 801001"/>
                      <a:gd name="connsiteX37" fmla="*/ 667933 w 917551"/>
                      <a:gd name="connsiteY37" fmla="*/ 666807 h 801001"/>
                      <a:gd name="connsiteX38" fmla="*/ 725083 w 917551"/>
                      <a:gd name="connsiteY38" fmla="*/ 641407 h 801001"/>
                      <a:gd name="connsiteX39" fmla="*/ 775883 w 917551"/>
                      <a:gd name="connsiteY39" fmla="*/ 612832 h 801001"/>
                      <a:gd name="connsiteX40" fmla="*/ 836208 w 917551"/>
                      <a:gd name="connsiteY40" fmla="*/ 590607 h 801001"/>
                      <a:gd name="connsiteX41" fmla="*/ 845733 w 917551"/>
                      <a:gd name="connsiteY41" fmla="*/ 565207 h 801001"/>
                      <a:gd name="connsiteX42" fmla="*/ 833033 w 917551"/>
                      <a:gd name="connsiteY42" fmla="*/ 498532 h 801001"/>
                      <a:gd name="connsiteX43" fmla="*/ 845733 w 917551"/>
                      <a:gd name="connsiteY43" fmla="*/ 460432 h 801001"/>
                      <a:gd name="connsiteX44" fmla="*/ 858433 w 917551"/>
                      <a:gd name="connsiteY44" fmla="*/ 406457 h 801001"/>
                      <a:gd name="connsiteX45" fmla="*/ 820333 w 917551"/>
                      <a:gd name="connsiteY45" fmla="*/ 358832 h 801001"/>
                      <a:gd name="connsiteX46" fmla="*/ 785408 w 917551"/>
                      <a:gd name="connsiteY46" fmla="*/ 323907 h 801001"/>
                      <a:gd name="connsiteX47" fmla="*/ 756833 w 917551"/>
                      <a:gd name="connsiteY47" fmla="*/ 282632 h 801001"/>
                      <a:gd name="connsiteX48" fmla="*/ 753658 w 917551"/>
                      <a:gd name="connsiteY48" fmla="*/ 225482 h 801001"/>
                      <a:gd name="connsiteX49" fmla="*/ 788583 w 917551"/>
                      <a:gd name="connsiteY49" fmla="*/ 177857 h 801001"/>
                      <a:gd name="connsiteX50" fmla="*/ 855258 w 917551"/>
                      <a:gd name="connsiteY50" fmla="*/ 152457 h 801001"/>
                      <a:gd name="connsiteX51" fmla="*/ 902883 w 917551"/>
                      <a:gd name="connsiteY51" fmla="*/ 127057 h 801001"/>
                      <a:gd name="connsiteX52" fmla="*/ 915583 w 917551"/>
                      <a:gd name="connsiteY52" fmla="*/ 60382 h 80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17551" h="801001">
                        <a:moveTo>
                          <a:pt x="915583" y="60382"/>
                        </a:moveTo>
                        <a:cubicBezTo>
                          <a:pt x="909762" y="46095"/>
                          <a:pt x="881187" y="44507"/>
                          <a:pt x="867958" y="41332"/>
                        </a:cubicBezTo>
                        <a:cubicBezTo>
                          <a:pt x="854729" y="38157"/>
                          <a:pt x="852083" y="39744"/>
                          <a:pt x="836208" y="41332"/>
                        </a:cubicBezTo>
                        <a:cubicBezTo>
                          <a:pt x="820333" y="42919"/>
                          <a:pt x="793345" y="50857"/>
                          <a:pt x="772708" y="50857"/>
                        </a:cubicBezTo>
                        <a:cubicBezTo>
                          <a:pt x="752071" y="50857"/>
                          <a:pt x="731962" y="46094"/>
                          <a:pt x="712383" y="41332"/>
                        </a:cubicBezTo>
                        <a:cubicBezTo>
                          <a:pt x="692804" y="36570"/>
                          <a:pt x="672166" y="28103"/>
                          <a:pt x="655233" y="22282"/>
                        </a:cubicBezTo>
                        <a:cubicBezTo>
                          <a:pt x="638300" y="16461"/>
                          <a:pt x="625600" y="10111"/>
                          <a:pt x="610783" y="6407"/>
                        </a:cubicBezTo>
                        <a:cubicBezTo>
                          <a:pt x="595966" y="2703"/>
                          <a:pt x="582737" y="-472"/>
                          <a:pt x="566333" y="57"/>
                        </a:cubicBezTo>
                        <a:cubicBezTo>
                          <a:pt x="549929" y="586"/>
                          <a:pt x="530350" y="3232"/>
                          <a:pt x="512358" y="9582"/>
                        </a:cubicBezTo>
                        <a:cubicBezTo>
                          <a:pt x="494366" y="15932"/>
                          <a:pt x="478491" y="27045"/>
                          <a:pt x="458383" y="38157"/>
                        </a:cubicBezTo>
                        <a:cubicBezTo>
                          <a:pt x="438275" y="49269"/>
                          <a:pt x="407583" y="60911"/>
                          <a:pt x="391708" y="76257"/>
                        </a:cubicBezTo>
                        <a:cubicBezTo>
                          <a:pt x="375833" y="91603"/>
                          <a:pt x="369483" y="111182"/>
                          <a:pt x="363133" y="130232"/>
                        </a:cubicBezTo>
                        <a:cubicBezTo>
                          <a:pt x="356783" y="149282"/>
                          <a:pt x="356783" y="172036"/>
                          <a:pt x="353608" y="190557"/>
                        </a:cubicBezTo>
                        <a:cubicBezTo>
                          <a:pt x="350433" y="209078"/>
                          <a:pt x="347787" y="224424"/>
                          <a:pt x="344083" y="241357"/>
                        </a:cubicBezTo>
                        <a:cubicBezTo>
                          <a:pt x="340379" y="258290"/>
                          <a:pt x="338262" y="281045"/>
                          <a:pt x="331383" y="292157"/>
                        </a:cubicBezTo>
                        <a:cubicBezTo>
                          <a:pt x="324504" y="303269"/>
                          <a:pt x="317625" y="304328"/>
                          <a:pt x="302808" y="308032"/>
                        </a:cubicBezTo>
                        <a:cubicBezTo>
                          <a:pt x="287991" y="311736"/>
                          <a:pt x="262591" y="311207"/>
                          <a:pt x="242483" y="314382"/>
                        </a:cubicBezTo>
                        <a:cubicBezTo>
                          <a:pt x="222375" y="317557"/>
                          <a:pt x="197504" y="318086"/>
                          <a:pt x="182158" y="327082"/>
                        </a:cubicBezTo>
                        <a:cubicBezTo>
                          <a:pt x="166812" y="336078"/>
                          <a:pt x="163108" y="355657"/>
                          <a:pt x="150408" y="368357"/>
                        </a:cubicBezTo>
                        <a:cubicBezTo>
                          <a:pt x="137708" y="381057"/>
                          <a:pt x="120775" y="390053"/>
                          <a:pt x="105958" y="403282"/>
                        </a:cubicBezTo>
                        <a:cubicBezTo>
                          <a:pt x="91141" y="416511"/>
                          <a:pt x="76325" y="431328"/>
                          <a:pt x="61508" y="447732"/>
                        </a:cubicBezTo>
                        <a:cubicBezTo>
                          <a:pt x="46691" y="464136"/>
                          <a:pt x="27112" y="478953"/>
                          <a:pt x="17058" y="501707"/>
                        </a:cubicBezTo>
                        <a:cubicBezTo>
                          <a:pt x="7004" y="524461"/>
                          <a:pt x="3300" y="558328"/>
                          <a:pt x="1183" y="584257"/>
                        </a:cubicBezTo>
                        <a:cubicBezTo>
                          <a:pt x="-934" y="610186"/>
                          <a:pt x="-405" y="634528"/>
                          <a:pt x="4358" y="657282"/>
                        </a:cubicBezTo>
                        <a:cubicBezTo>
                          <a:pt x="9121" y="680036"/>
                          <a:pt x="20762" y="701732"/>
                          <a:pt x="29758" y="720782"/>
                        </a:cubicBezTo>
                        <a:cubicBezTo>
                          <a:pt x="38754" y="739832"/>
                          <a:pt x="44575" y="758353"/>
                          <a:pt x="58333" y="771582"/>
                        </a:cubicBezTo>
                        <a:cubicBezTo>
                          <a:pt x="72091" y="784811"/>
                          <a:pt x="92200" y="796982"/>
                          <a:pt x="112308" y="800157"/>
                        </a:cubicBezTo>
                        <a:cubicBezTo>
                          <a:pt x="132416" y="803332"/>
                          <a:pt x="155700" y="796982"/>
                          <a:pt x="178983" y="790632"/>
                        </a:cubicBezTo>
                        <a:cubicBezTo>
                          <a:pt x="202266" y="784282"/>
                          <a:pt x="229783" y="776345"/>
                          <a:pt x="252008" y="762057"/>
                        </a:cubicBezTo>
                        <a:cubicBezTo>
                          <a:pt x="274233" y="747769"/>
                          <a:pt x="294871" y="722899"/>
                          <a:pt x="312333" y="704907"/>
                        </a:cubicBezTo>
                        <a:cubicBezTo>
                          <a:pt x="329795" y="686915"/>
                          <a:pt x="342495" y="673157"/>
                          <a:pt x="356783" y="654107"/>
                        </a:cubicBezTo>
                        <a:cubicBezTo>
                          <a:pt x="371070" y="635057"/>
                          <a:pt x="381654" y="608070"/>
                          <a:pt x="398058" y="590607"/>
                        </a:cubicBezTo>
                        <a:cubicBezTo>
                          <a:pt x="414462" y="573145"/>
                          <a:pt x="435100" y="557269"/>
                          <a:pt x="455208" y="549332"/>
                        </a:cubicBezTo>
                        <a:cubicBezTo>
                          <a:pt x="475316" y="541395"/>
                          <a:pt x="500187" y="538219"/>
                          <a:pt x="518708" y="542982"/>
                        </a:cubicBezTo>
                        <a:cubicBezTo>
                          <a:pt x="537229" y="547745"/>
                          <a:pt x="552575" y="564149"/>
                          <a:pt x="566333" y="577907"/>
                        </a:cubicBezTo>
                        <a:cubicBezTo>
                          <a:pt x="580091" y="591665"/>
                          <a:pt x="590675" y="612303"/>
                          <a:pt x="601258" y="625532"/>
                        </a:cubicBezTo>
                        <a:cubicBezTo>
                          <a:pt x="611841" y="638761"/>
                          <a:pt x="618721" y="650403"/>
                          <a:pt x="629833" y="657282"/>
                        </a:cubicBezTo>
                        <a:cubicBezTo>
                          <a:pt x="640945" y="664161"/>
                          <a:pt x="652058" y="669453"/>
                          <a:pt x="667933" y="666807"/>
                        </a:cubicBezTo>
                        <a:cubicBezTo>
                          <a:pt x="683808" y="664161"/>
                          <a:pt x="707091" y="650403"/>
                          <a:pt x="725083" y="641407"/>
                        </a:cubicBezTo>
                        <a:cubicBezTo>
                          <a:pt x="743075" y="632411"/>
                          <a:pt x="757362" y="621299"/>
                          <a:pt x="775883" y="612832"/>
                        </a:cubicBezTo>
                        <a:cubicBezTo>
                          <a:pt x="794404" y="604365"/>
                          <a:pt x="824566" y="598545"/>
                          <a:pt x="836208" y="590607"/>
                        </a:cubicBezTo>
                        <a:cubicBezTo>
                          <a:pt x="847850" y="582670"/>
                          <a:pt x="846262" y="580553"/>
                          <a:pt x="845733" y="565207"/>
                        </a:cubicBezTo>
                        <a:cubicBezTo>
                          <a:pt x="845204" y="549861"/>
                          <a:pt x="833033" y="515994"/>
                          <a:pt x="833033" y="498532"/>
                        </a:cubicBezTo>
                        <a:cubicBezTo>
                          <a:pt x="833033" y="481070"/>
                          <a:pt x="841500" y="475778"/>
                          <a:pt x="845733" y="460432"/>
                        </a:cubicBezTo>
                        <a:cubicBezTo>
                          <a:pt x="849966" y="445086"/>
                          <a:pt x="862666" y="423390"/>
                          <a:pt x="858433" y="406457"/>
                        </a:cubicBezTo>
                        <a:cubicBezTo>
                          <a:pt x="854200" y="389524"/>
                          <a:pt x="832504" y="372590"/>
                          <a:pt x="820333" y="358832"/>
                        </a:cubicBezTo>
                        <a:cubicBezTo>
                          <a:pt x="808162" y="345074"/>
                          <a:pt x="795991" y="336607"/>
                          <a:pt x="785408" y="323907"/>
                        </a:cubicBezTo>
                        <a:cubicBezTo>
                          <a:pt x="774825" y="311207"/>
                          <a:pt x="762125" y="299036"/>
                          <a:pt x="756833" y="282632"/>
                        </a:cubicBezTo>
                        <a:cubicBezTo>
                          <a:pt x="751541" y="266228"/>
                          <a:pt x="748366" y="242944"/>
                          <a:pt x="753658" y="225482"/>
                        </a:cubicBezTo>
                        <a:cubicBezTo>
                          <a:pt x="758950" y="208020"/>
                          <a:pt x="771650" y="190028"/>
                          <a:pt x="788583" y="177857"/>
                        </a:cubicBezTo>
                        <a:cubicBezTo>
                          <a:pt x="805516" y="165686"/>
                          <a:pt x="836208" y="160924"/>
                          <a:pt x="855258" y="152457"/>
                        </a:cubicBezTo>
                        <a:cubicBezTo>
                          <a:pt x="874308" y="143990"/>
                          <a:pt x="892300" y="141345"/>
                          <a:pt x="902883" y="127057"/>
                        </a:cubicBezTo>
                        <a:cubicBezTo>
                          <a:pt x="913466" y="112770"/>
                          <a:pt x="921404" y="74669"/>
                          <a:pt x="915583" y="60382"/>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Freeform 17">
                    <a:extLst>
                      <a:ext uri="{FF2B5EF4-FFF2-40B4-BE49-F238E27FC236}">
                        <a16:creationId xmlns:a16="http://schemas.microsoft.com/office/drawing/2014/main" id="{F69765B9-F12B-B149-9E46-474363557B65}"/>
                      </a:ext>
                    </a:extLst>
                  </p:cNvPr>
                  <p:cNvSpPr/>
                  <p:nvPr/>
                </p:nvSpPr>
                <p:spPr>
                  <a:xfrm>
                    <a:off x="10988434" y="1064055"/>
                    <a:ext cx="1035342" cy="771367"/>
                  </a:xfrm>
                  <a:custGeom>
                    <a:avLst/>
                    <a:gdLst>
                      <a:gd name="connsiteX0" fmla="*/ 901941 w 1035342"/>
                      <a:gd name="connsiteY0" fmla="*/ 72595 h 771367"/>
                      <a:gd name="connsiteX1" fmla="*/ 816216 w 1035342"/>
                      <a:gd name="connsiteY1" fmla="*/ 53545 h 771367"/>
                      <a:gd name="connsiteX2" fmla="*/ 752716 w 1035342"/>
                      <a:gd name="connsiteY2" fmla="*/ 34495 h 771367"/>
                      <a:gd name="connsiteX3" fmla="*/ 682866 w 1035342"/>
                      <a:gd name="connsiteY3" fmla="*/ 2745 h 771367"/>
                      <a:gd name="connsiteX4" fmla="*/ 628891 w 1035342"/>
                      <a:gd name="connsiteY4" fmla="*/ 2745 h 771367"/>
                      <a:gd name="connsiteX5" fmla="*/ 552691 w 1035342"/>
                      <a:gd name="connsiteY5" fmla="*/ 12270 h 771367"/>
                      <a:gd name="connsiteX6" fmla="*/ 492366 w 1035342"/>
                      <a:gd name="connsiteY6" fmla="*/ 47195 h 771367"/>
                      <a:gd name="connsiteX7" fmla="*/ 428866 w 1035342"/>
                      <a:gd name="connsiteY7" fmla="*/ 75770 h 771367"/>
                      <a:gd name="connsiteX8" fmla="*/ 425691 w 1035342"/>
                      <a:gd name="connsiteY8" fmla="*/ 120220 h 771367"/>
                      <a:gd name="connsiteX9" fmla="*/ 400291 w 1035342"/>
                      <a:gd name="connsiteY9" fmla="*/ 177370 h 771367"/>
                      <a:gd name="connsiteX10" fmla="*/ 371716 w 1035342"/>
                      <a:gd name="connsiteY10" fmla="*/ 237695 h 771367"/>
                      <a:gd name="connsiteX11" fmla="*/ 317741 w 1035342"/>
                      <a:gd name="connsiteY11" fmla="*/ 285320 h 771367"/>
                      <a:gd name="connsiteX12" fmla="*/ 235191 w 1035342"/>
                      <a:gd name="connsiteY12" fmla="*/ 351995 h 771367"/>
                      <a:gd name="connsiteX13" fmla="*/ 136766 w 1035342"/>
                      <a:gd name="connsiteY13" fmla="*/ 415495 h 771367"/>
                      <a:gd name="connsiteX14" fmla="*/ 63741 w 1035342"/>
                      <a:gd name="connsiteY14" fmla="*/ 498045 h 771367"/>
                      <a:gd name="connsiteX15" fmla="*/ 25641 w 1035342"/>
                      <a:gd name="connsiteY15" fmla="*/ 548845 h 771367"/>
                      <a:gd name="connsiteX16" fmla="*/ 241 w 1035342"/>
                      <a:gd name="connsiteY16" fmla="*/ 628220 h 771367"/>
                      <a:gd name="connsiteX17" fmla="*/ 16116 w 1035342"/>
                      <a:gd name="connsiteY17" fmla="*/ 713945 h 771367"/>
                      <a:gd name="connsiteX18" fmla="*/ 66916 w 1035342"/>
                      <a:gd name="connsiteY18" fmla="*/ 752045 h 771367"/>
                      <a:gd name="connsiteX19" fmla="*/ 168516 w 1035342"/>
                      <a:gd name="connsiteY19" fmla="*/ 771095 h 771367"/>
                      <a:gd name="connsiteX20" fmla="*/ 266941 w 1035342"/>
                      <a:gd name="connsiteY20" fmla="*/ 758395 h 771367"/>
                      <a:gd name="connsiteX21" fmla="*/ 330441 w 1035342"/>
                      <a:gd name="connsiteY21" fmla="*/ 698070 h 771367"/>
                      <a:gd name="connsiteX22" fmla="*/ 416166 w 1035342"/>
                      <a:gd name="connsiteY22" fmla="*/ 590120 h 771367"/>
                      <a:gd name="connsiteX23" fmla="*/ 473316 w 1035342"/>
                      <a:gd name="connsiteY23" fmla="*/ 532970 h 771367"/>
                      <a:gd name="connsiteX24" fmla="*/ 527291 w 1035342"/>
                      <a:gd name="connsiteY24" fmla="*/ 510745 h 771367"/>
                      <a:gd name="connsiteX25" fmla="*/ 600316 w 1035342"/>
                      <a:gd name="connsiteY25" fmla="*/ 539320 h 771367"/>
                      <a:gd name="connsiteX26" fmla="*/ 663816 w 1035342"/>
                      <a:gd name="connsiteY26" fmla="*/ 586945 h 771367"/>
                      <a:gd name="connsiteX27" fmla="*/ 730491 w 1035342"/>
                      <a:gd name="connsiteY27" fmla="*/ 596470 h 771367"/>
                      <a:gd name="connsiteX28" fmla="*/ 806691 w 1035342"/>
                      <a:gd name="connsiteY28" fmla="*/ 577420 h 771367"/>
                      <a:gd name="connsiteX29" fmla="*/ 911466 w 1035342"/>
                      <a:gd name="connsiteY29" fmla="*/ 545670 h 771367"/>
                      <a:gd name="connsiteX30" fmla="*/ 1000366 w 1035342"/>
                      <a:gd name="connsiteY30" fmla="*/ 513920 h 771367"/>
                      <a:gd name="connsiteX31" fmla="*/ 1035291 w 1035342"/>
                      <a:gd name="connsiteY31" fmla="*/ 475820 h 771367"/>
                      <a:gd name="connsiteX32" fmla="*/ 1006716 w 1035342"/>
                      <a:gd name="connsiteY32" fmla="*/ 425020 h 771367"/>
                      <a:gd name="connsiteX33" fmla="*/ 949566 w 1035342"/>
                      <a:gd name="connsiteY33" fmla="*/ 386920 h 771367"/>
                      <a:gd name="connsiteX34" fmla="*/ 920991 w 1035342"/>
                      <a:gd name="connsiteY34" fmla="*/ 393270 h 771367"/>
                      <a:gd name="connsiteX35" fmla="*/ 873366 w 1035342"/>
                      <a:gd name="connsiteY35" fmla="*/ 367870 h 771367"/>
                      <a:gd name="connsiteX36" fmla="*/ 844791 w 1035342"/>
                      <a:gd name="connsiteY36" fmla="*/ 329770 h 771367"/>
                      <a:gd name="connsiteX37" fmla="*/ 819391 w 1035342"/>
                      <a:gd name="connsiteY37" fmla="*/ 256745 h 771367"/>
                      <a:gd name="connsiteX38" fmla="*/ 828916 w 1035342"/>
                      <a:gd name="connsiteY38" fmla="*/ 196420 h 771367"/>
                      <a:gd name="connsiteX39" fmla="*/ 860666 w 1035342"/>
                      <a:gd name="connsiteY39" fmla="*/ 148795 h 771367"/>
                      <a:gd name="connsiteX40" fmla="*/ 901941 w 1035342"/>
                      <a:gd name="connsiteY40" fmla="*/ 72595 h 77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5342" h="771367">
                        <a:moveTo>
                          <a:pt x="901941" y="72595"/>
                        </a:moveTo>
                        <a:cubicBezTo>
                          <a:pt x="894533" y="56720"/>
                          <a:pt x="841087" y="59895"/>
                          <a:pt x="816216" y="53545"/>
                        </a:cubicBezTo>
                        <a:cubicBezTo>
                          <a:pt x="791345" y="47195"/>
                          <a:pt x="774941" y="42962"/>
                          <a:pt x="752716" y="34495"/>
                        </a:cubicBezTo>
                        <a:cubicBezTo>
                          <a:pt x="730491" y="26028"/>
                          <a:pt x="703503" y="8037"/>
                          <a:pt x="682866" y="2745"/>
                        </a:cubicBezTo>
                        <a:cubicBezTo>
                          <a:pt x="662229" y="-2547"/>
                          <a:pt x="650587" y="1158"/>
                          <a:pt x="628891" y="2745"/>
                        </a:cubicBezTo>
                        <a:cubicBezTo>
                          <a:pt x="607195" y="4332"/>
                          <a:pt x="575445" y="4862"/>
                          <a:pt x="552691" y="12270"/>
                        </a:cubicBezTo>
                        <a:cubicBezTo>
                          <a:pt x="529937" y="19678"/>
                          <a:pt x="513003" y="36612"/>
                          <a:pt x="492366" y="47195"/>
                        </a:cubicBezTo>
                        <a:cubicBezTo>
                          <a:pt x="471728" y="57778"/>
                          <a:pt x="439979" y="63599"/>
                          <a:pt x="428866" y="75770"/>
                        </a:cubicBezTo>
                        <a:cubicBezTo>
                          <a:pt x="417753" y="87941"/>
                          <a:pt x="430453" y="103287"/>
                          <a:pt x="425691" y="120220"/>
                        </a:cubicBezTo>
                        <a:cubicBezTo>
                          <a:pt x="420929" y="137153"/>
                          <a:pt x="409287" y="157791"/>
                          <a:pt x="400291" y="177370"/>
                        </a:cubicBezTo>
                        <a:cubicBezTo>
                          <a:pt x="391295" y="196949"/>
                          <a:pt x="385474" y="219703"/>
                          <a:pt x="371716" y="237695"/>
                        </a:cubicBezTo>
                        <a:cubicBezTo>
                          <a:pt x="357958" y="255687"/>
                          <a:pt x="340495" y="266270"/>
                          <a:pt x="317741" y="285320"/>
                        </a:cubicBezTo>
                        <a:cubicBezTo>
                          <a:pt x="294987" y="304370"/>
                          <a:pt x="265353" y="330299"/>
                          <a:pt x="235191" y="351995"/>
                        </a:cubicBezTo>
                        <a:cubicBezTo>
                          <a:pt x="205029" y="373691"/>
                          <a:pt x="165341" y="391153"/>
                          <a:pt x="136766" y="415495"/>
                        </a:cubicBezTo>
                        <a:cubicBezTo>
                          <a:pt x="108191" y="439837"/>
                          <a:pt x="82262" y="475820"/>
                          <a:pt x="63741" y="498045"/>
                        </a:cubicBezTo>
                        <a:cubicBezTo>
                          <a:pt x="45220" y="520270"/>
                          <a:pt x="36224" y="527149"/>
                          <a:pt x="25641" y="548845"/>
                        </a:cubicBezTo>
                        <a:cubicBezTo>
                          <a:pt x="15058" y="570541"/>
                          <a:pt x="1828" y="600703"/>
                          <a:pt x="241" y="628220"/>
                        </a:cubicBezTo>
                        <a:cubicBezTo>
                          <a:pt x="-1346" y="655737"/>
                          <a:pt x="5004" y="693308"/>
                          <a:pt x="16116" y="713945"/>
                        </a:cubicBezTo>
                        <a:cubicBezTo>
                          <a:pt x="27228" y="734582"/>
                          <a:pt x="41516" y="742520"/>
                          <a:pt x="66916" y="752045"/>
                        </a:cubicBezTo>
                        <a:cubicBezTo>
                          <a:pt x="92316" y="761570"/>
                          <a:pt x="135179" y="770037"/>
                          <a:pt x="168516" y="771095"/>
                        </a:cubicBezTo>
                        <a:cubicBezTo>
                          <a:pt x="201853" y="772153"/>
                          <a:pt x="239953" y="770566"/>
                          <a:pt x="266941" y="758395"/>
                        </a:cubicBezTo>
                        <a:cubicBezTo>
                          <a:pt x="293928" y="746224"/>
                          <a:pt x="305570" y="726116"/>
                          <a:pt x="330441" y="698070"/>
                        </a:cubicBezTo>
                        <a:cubicBezTo>
                          <a:pt x="355312" y="670024"/>
                          <a:pt x="392354" y="617637"/>
                          <a:pt x="416166" y="590120"/>
                        </a:cubicBezTo>
                        <a:cubicBezTo>
                          <a:pt x="439978" y="562603"/>
                          <a:pt x="454795" y="546199"/>
                          <a:pt x="473316" y="532970"/>
                        </a:cubicBezTo>
                        <a:cubicBezTo>
                          <a:pt x="491837" y="519741"/>
                          <a:pt x="506124" y="509687"/>
                          <a:pt x="527291" y="510745"/>
                        </a:cubicBezTo>
                        <a:cubicBezTo>
                          <a:pt x="548458" y="511803"/>
                          <a:pt x="577562" y="526620"/>
                          <a:pt x="600316" y="539320"/>
                        </a:cubicBezTo>
                        <a:cubicBezTo>
                          <a:pt x="623070" y="552020"/>
                          <a:pt x="642120" y="577420"/>
                          <a:pt x="663816" y="586945"/>
                        </a:cubicBezTo>
                        <a:cubicBezTo>
                          <a:pt x="685512" y="596470"/>
                          <a:pt x="706678" y="598058"/>
                          <a:pt x="730491" y="596470"/>
                        </a:cubicBezTo>
                        <a:cubicBezTo>
                          <a:pt x="754304" y="594882"/>
                          <a:pt x="776528" y="585887"/>
                          <a:pt x="806691" y="577420"/>
                        </a:cubicBezTo>
                        <a:cubicBezTo>
                          <a:pt x="836853" y="568953"/>
                          <a:pt x="879187" y="556253"/>
                          <a:pt x="911466" y="545670"/>
                        </a:cubicBezTo>
                        <a:cubicBezTo>
                          <a:pt x="943745" y="535087"/>
                          <a:pt x="979729" y="525562"/>
                          <a:pt x="1000366" y="513920"/>
                        </a:cubicBezTo>
                        <a:cubicBezTo>
                          <a:pt x="1021003" y="502278"/>
                          <a:pt x="1034233" y="490637"/>
                          <a:pt x="1035291" y="475820"/>
                        </a:cubicBezTo>
                        <a:cubicBezTo>
                          <a:pt x="1036349" y="461003"/>
                          <a:pt x="1021003" y="439837"/>
                          <a:pt x="1006716" y="425020"/>
                        </a:cubicBezTo>
                        <a:cubicBezTo>
                          <a:pt x="992429" y="410203"/>
                          <a:pt x="963853" y="392212"/>
                          <a:pt x="949566" y="386920"/>
                        </a:cubicBezTo>
                        <a:cubicBezTo>
                          <a:pt x="935279" y="381628"/>
                          <a:pt x="933691" y="396445"/>
                          <a:pt x="920991" y="393270"/>
                        </a:cubicBezTo>
                        <a:cubicBezTo>
                          <a:pt x="908291" y="390095"/>
                          <a:pt x="886066" y="378453"/>
                          <a:pt x="873366" y="367870"/>
                        </a:cubicBezTo>
                        <a:cubicBezTo>
                          <a:pt x="860666" y="357287"/>
                          <a:pt x="853787" y="348291"/>
                          <a:pt x="844791" y="329770"/>
                        </a:cubicBezTo>
                        <a:cubicBezTo>
                          <a:pt x="835795" y="311249"/>
                          <a:pt x="822037" y="278970"/>
                          <a:pt x="819391" y="256745"/>
                        </a:cubicBezTo>
                        <a:cubicBezTo>
                          <a:pt x="816745" y="234520"/>
                          <a:pt x="822037" y="214412"/>
                          <a:pt x="828916" y="196420"/>
                        </a:cubicBezTo>
                        <a:cubicBezTo>
                          <a:pt x="835795" y="178428"/>
                          <a:pt x="848495" y="166787"/>
                          <a:pt x="860666" y="148795"/>
                        </a:cubicBezTo>
                        <a:cubicBezTo>
                          <a:pt x="872837" y="130803"/>
                          <a:pt x="909349" y="88470"/>
                          <a:pt x="901941" y="72595"/>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Freeform 86">
                    <a:extLst>
                      <a:ext uri="{FF2B5EF4-FFF2-40B4-BE49-F238E27FC236}">
                        <a16:creationId xmlns:a16="http://schemas.microsoft.com/office/drawing/2014/main" id="{C0A51042-CE1D-1E45-9852-236D7E66B2DD}"/>
                      </a:ext>
                    </a:extLst>
                  </p:cNvPr>
                  <p:cNvSpPr/>
                  <p:nvPr/>
                </p:nvSpPr>
                <p:spPr>
                  <a:xfrm>
                    <a:off x="10985259" y="2889680"/>
                    <a:ext cx="1035342" cy="771367"/>
                  </a:xfrm>
                  <a:custGeom>
                    <a:avLst/>
                    <a:gdLst>
                      <a:gd name="connsiteX0" fmla="*/ 901941 w 1035342"/>
                      <a:gd name="connsiteY0" fmla="*/ 72595 h 771367"/>
                      <a:gd name="connsiteX1" fmla="*/ 816216 w 1035342"/>
                      <a:gd name="connsiteY1" fmla="*/ 53545 h 771367"/>
                      <a:gd name="connsiteX2" fmla="*/ 752716 w 1035342"/>
                      <a:gd name="connsiteY2" fmla="*/ 34495 h 771367"/>
                      <a:gd name="connsiteX3" fmla="*/ 682866 w 1035342"/>
                      <a:gd name="connsiteY3" fmla="*/ 2745 h 771367"/>
                      <a:gd name="connsiteX4" fmla="*/ 628891 w 1035342"/>
                      <a:gd name="connsiteY4" fmla="*/ 2745 h 771367"/>
                      <a:gd name="connsiteX5" fmla="*/ 552691 w 1035342"/>
                      <a:gd name="connsiteY5" fmla="*/ 12270 h 771367"/>
                      <a:gd name="connsiteX6" fmla="*/ 492366 w 1035342"/>
                      <a:gd name="connsiteY6" fmla="*/ 47195 h 771367"/>
                      <a:gd name="connsiteX7" fmla="*/ 428866 w 1035342"/>
                      <a:gd name="connsiteY7" fmla="*/ 75770 h 771367"/>
                      <a:gd name="connsiteX8" fmla="*/ 425691 w 1035342"/>
                      <a:gd name="connsiteY8" fmla="*/ 120220 h 771367"/>
                      <a:gd name="connsiteX9" fmla="*/ 400291 w 1035342"/>
                      <a:gd name="connsiteY9" fmla="*/ 177370 h 771367"/>
                      <a:gd name="connsiteX10" fmla="*/ 371716 w 1035342"/>
                      <a:gd name="connsiteY10" fmla="*/ 237695 h 771367"/>
                      <a:gd name="connsiteX11" fmla="*/ 317741 w 1035342"/>
                      <a:gd name="connsiteY11" fmla="*/ 285320 h 771367"/>
                      <a:gd name="connsiteX12" fmla="*/ 235191 w 1035342"/>
                      <a:gd name="connsiteY12" fmla="*/ 351995 h 771367"/>
                      <a:gd name="connsiteX13" fmla="*/ 136766 w 1035342"/>
                      <a:gd name="connsiteY13" fmla="*/ 415495 h 771367"/>
                      <a:gd name="connsiteX14" fmla="*/ 63741 w 1035342"/>
                      <a:gd name="connsiteY14" fmla="*/ 498045 h 771367"/>
                      <a:gd name="connsiteX15" fmla="*/ 25641 w 1035342"/>
                      <a:gd name="connsiteY15" fmla="*/ 548845 h 771367"/>
                      <a:gd name="connsiteX16" fmla="*/ 241 w 1035342"/>
                      <a:gd name="connsiteY16" fmla="*/ 628220 h 771367"/>
                      <a:gd name="connsiteX17" fmla="*/ 16116 w 1035342"/>
                      <a:gd name="connsiteY17" fmla="*/ 713945 h 771367"/>
                      <a:gd name="connsiteX18" fmla="*/ 66916 w 1035342"/>
                      <a:gd name="connsiteY18" fmla="*/ 752045 h 771367"/>
                      <a:gd name="connsiteX19" fmla="*/ 168516 w 1035342"/>
                      <a:gd name="connsiteY19" fmla="*/ 771095 h 771367"/>
                      <a:gd name="connsiteX20" fmla="*/ 266941 w 1035342"/>
                      <a:gd name="connsiteY20" fmla="*/ 758395 h 771367"/>
                      <a:gd name="connsiteX21" fmla="*/ 330441 w 1035342"/>
                      <a:gd name="connsiteY21" fmla="*/ 698070 h 771367"/>
                      <a:gd name="connsiteX22" fmla="*/ 416166 w 1035342"/>
                      <a:gd name="connsiteY22" fmla="*/ 590120 h 771367"/>
                      <a:gd name="connsiteX23" fmla="*/ 473316 w 1035342"/>
                      <a:gd name="connsiteY23" fmla="*/ 532970 h 771367"/>
                      <a:gd name="connsiteX24" fmla="*/ 527291 w 1035342"/>
                      <a:gd name="connsiteY24" fmla="*/ 510745 h 771367"/>
                      <a:gd name="connsiteX25" fmla="*/ 600316 w 1035342"/>
                      <a:gd name="connsiteY25" fmla="*/ 539320 h 771367"/>
                      <a:gd name="connsiteX26" fmla="*/ 663816 w 1035342"/>
                      <a:gd name="connsiteY26" fmla="*/ 586945 h 771367"/>
                      <a:gd name="connsiteX27" fmla="*/ 730491 w 1035342"/>
                      <a:gd name="connsiteY27" fmla="*/ 596470 h 771367"/>
                      <a:gd name="connsiteX28" fmla="*/ 806691 w 1035342"/>
                      <a:gd name="connsiteY28" fmla="*/ 577420 h 771367"/>
                      <a:gd name="connsiteX29" fmla="*/ 911466 w 1035342"/>
                      <a:gd name="connsiteY29" fmla="*/ 545670 h 771367"/>
                      <a:gd name="connsiteX30" fmla="*/ 1000366 w 1035342"/>
                      <a:gd name="connsiteY30" fmla="*/ 513920 h 771367"/>
                      <a:gd name="connsiteX31" fmla="*/ 1035291 w 1035342"/>
                      <a:gd name="connsiteY31" fmla="*/ 475820 h 771367"/>
                      <a:gd name="connsiteX32" fmla="*/ 1006716 w 1035342"/>
                      <a:gd name="connsiteY32" fmla="*/ 425020 h 771367"/>
                      <a:gd name="connsiteX33" fmla="*/ 949566 w 1035342"/>
                      <a:gd name="connsiteY33" fmla="*/ 386920 h 771367"/>
                      <a:gd name="connsiteX34" fmla="*/ 920991 w 1035342"/>
                      <a:gd name="connsiteY34" fmla="*/ 393270 h 771367"/>
                      <a:gd name="connsiteX35" fmla="*/ 873366 w 1035342"/>
                      <a:gd name="connsiteY35" fmla="*/ 367870 h 771367"/>
                      <a:gd name="connsiteX36" fmla="*/ 844791 w 1035342"/>
                      <a:gd name="connsiteY36" fmla="*/ 329770 h 771367"/>
                      <a:gd name="connsiteX37" fmla="*/ 819391 w 1035342"/>
                      <a:gd name="connsiteY37" fmla="*/ 256745 h 771367"/>
                      <a:gd name="connsiteX38" fmla="*/ 828916 w 1035342"/>
                      <a:gd name="connsiteY38" fmla="*/ 196420 h 771367"/>
                      <a:gd name="connsiteX39" fmla="*/ 860666 w 1035342"/>
                      <a:gd name="connsiteY39" fmla="*/ 148795 h 771367"/>
                      <a:gd name="connsiteX40" fmla="*/ 901941 w 1035342"/>
                      <a:gd name="connsiteY40" fmla="*/ 72595 h 77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5342" h="771367">
                        <a:moveTo>
                          <a:pt x="901941" y="72595"/>
                        </a:moveTo>
                        <a:cubicBezTo>
                          <a:pt x="894533" y="56720"/>
                          <a:pt x="841087" y="59895"/>
                          <a:pt x="816216" y="53545"/>
                        </a:cubicBezTo>
                        <a:cubicBezTo>
                          <a:pt x="791345" y="47195"/>
                          <a:pt x="774941" y="42962"/>
                          <a:pt x="752716" y="34495"/>
                        </a:cubicBezTo>
                        <a:cubicBezTo>
                          <a:pt x="730491" y="26028"/>
                          <a:pt x="703503" y="8037"/>
                          <a:pt x="682866" y="2745"/>
                        </a:cubicBezTo>
                        <a:cubicBezTo>
                          <a:pt x="662229" y="-2547"/>
                          <a:pt x="650587" y="1158"/>
                          <a:pt x="628891" y="2745"/>
                        </a:cubicBezTo>
                        <a:cubicBezTo>
                          <a:pt x="607195" y="4332"/>
                          <a:pt x="575445" y="4862"/>
                          <a:pt x="552691" y="12270"/>
                        </a:cubicBezTo>
                        <a:cubicBezTo>
                          <a:pt x="529937" y="19678"/>
                          <a:pt x="513003" y="36612"/>
                          <a:pt x="492366" y="47195"/>
                        </a:cubicBezTo>
                        <a:cubicBezTo>
                          <a:pt x="471728" y="57778"/>
                          <a:pt x="439979" y="63599"/>
                          <a:pt x="428866" y="75770"/>
                        </a:cubicBezTo>
                        <a:cubicBezTo>
                          <a:pt x="417753" y="87941"/>
                          <a:pt x="430453" y="103287"/>
                          <a:pt x="425691" y="120220"/>
                        </a:cubicBezTo>
                        <a:cubicBezTo>
                          <a:pt x="420929" y="137153"/>
                          <a:pt x="409287" y="157791"/>
                          <a:pt x="400291" y="177370"/>
                        </a:cubicBezTo>
                        <a:cubicBezTo>
                          <a:pt x="391295" y="196949"/>
                          <a:pt x="385474" y="219703"/>
                          <a:pt x="371716" y="237695"/>
                        </a:cubicBezTo>
                        <a:cubicBezTo>
                          <a:pt x="357958" y="255687"/>
                          <a:pt x="340495" y="266270"/>
                          <a:pt x="317741" y="285320"/>
                        </a:cubicBezTo>
                        <a:cubicBezTo>
                          <a:pt x="294987" y="304370"/>
                          <a:pt x="265353" y="330299"/>
                          <a:pt x="235191" y="351995"/>
                        </a:cubicBezTo>
                        <a:cubicBezTo>
                          <a:pt x="205029" y="373691"/>
                          <a:pt x="165341" y="391153"/>
                          <a:pt x="136766" y="415495"/>
                        </a:cubicBezTo>
                        <a:cubicBezTo>
                          <a:pt x="108191" y="439837"/>
                          <a:pt x="82262" y="475820"/>
                          <a:pt x="63741" y="498045"/>
                        </a:cubicBezTo>
                        <a:cubicBezTo>
                          <a:pt x="45220" y="520270"/>
                          <a:pt x="36224" y="527149"/>
                          <a:pt x="25641" y="548845"/>
                        </a:cubicBezTo>
                        <a:cubicBezTo>
                          <a:pt x="15058" y="570541"/>
                          <a:pt x="1828" y="600703"/>
                          <a:pt x="241" y="628220"/>
                        </a:cubicBezTo>
                        <a:cubicBezTo>
                          <a:pt x="-1346" y="655737"/>
                          <a:pt x="5004" y="693308"/>
                          <a:pt x="16116" y="713945"/>
                        </a:cubicBezTo>
                        <a:cubicBezTo>
                          <a:pt x="27228" y="734582"/>
                          <a:pt x="41516" y="742520"/>
                          <a:pt x="66916" y="752045"/>
                        </a:cubicBezTo>
                        <a:cubicBezTo>
                          <a:pt x="92316" y="761570"/>
                          <a:pt x="135179" y="770037"/>
                          <a:pt x="168516" y="771095"/>
                        </a:cubicBezTo>
                        <a:cubicBezTo>
                          <a:pt x="201853" y="772153"/>
                          <a:pt x="239953" y="770566"/>
                          <a:pt x="266941" y="758395"/>
                        </a:cubicBezTo>
                        <a:cubicBezTo>
                          <a:pt x="293928" y="746224"/>
                          <a:pt x="305570" y="726116"/>
                          <a:pt x="330441" y="698070"/>
                        </a:cubicBezTo>
                        <a:cubicBezTo>
                          <a:pt x="355312" y="670024"/>
                          <a:pt x="392354" y="617637"/>
                          <a:pt x="416166" y="590120"/>
                        </a:cubicBezTo>
                        <a:cubicBezTo>
                          <a:pt x="439978" y="562603"/>
                          <a:pt x="454795" y="546199"/>
                          <a:pt x="473316" y="532970"/>
                        </a:cubicBezTo>
                        <a:cubicBezTo>
                          <a:pt x="491837" y="519741"/>
                          <a:pt x="506124" y="509687"/>
                          <a:pt x="527291" y="510745"/>
                        </a:cubicBezTo>
                        <a:cubicBezTo>
                          <a:pt x="548458" y="511803"/>
                          <a:pt x="577562" y="526620"/>
                          <a:pt x="600316" y="539320"/>
                        </a:cubicBezTo>
                        <a:cubicBezTo>
                          <a:pt x="623070" y="552020"/>
                          <a:pt x="642120" y="577420"/>
                          <a:pt x="663816" y="586945"/>
                        </a:cubicBezTo>
                        <a:cubicBezTo>
                          <a:pt x="685512" y="596470"/>
                          <a:pt x="706678" y="598058"/>
                          <a:pt x="730491" y="596470"/>
                        </a:cubicBezTo>
                        <a:cubicBezTo>
                          <a:pt x="754304" y="594882"/>
                          <a:pt x="776528" y="585887"/>
                          <a:pt x="806691" y="577420"/>
                        </a:cubicBezTo>
                        <a:cubicBezTo>
                          <a:pt x="836853" y="568953"/>
                          <a:pt x="879187" y="556253"/>
                          <a:pt x="911466" y="545670"/>
                        </a:cubicBezTo>
                        <a:cubicBezTo>
                          <a:pt x="943745" y="535087"/>
                          <a:pt x="979729" y="525562"/>
                          <a:pt x="1000366" y="513920"/>
                        </a:cubicBezTo>
                        <a:cubicBezTo>
                          <a:pt x="1021003" y="502278"/>
                          <a:pt x="1034233" y="490637"/>
                          <a:pt x="1035291" y="475820"/>
                        </a:cubicBezTo>
                        <a:cubicBezTo>
                          <a:pt x="1036349" y="461003"/>
                          <a:pt x="1021003" y="439837"/>
                          <a:pt x="1006716" y="425020"/>
                        </a:cubicBezTo>
                        <a:cubicBezTo>
                          <a:pt x="992429" y="410203"/>
                          <a:pt x="963853" y="392212"/>
                          <a:pt x="949566" y="386920"/>
                        </a:cubicBezTo>
                        <a:cubicBezTo>
                          <a:pt x="935279" y="381628"/>
                          <a:pt x="933691" y="396445"/>
                          <a:pt x="920991" y="393270"/>
                        </a:cubicBezTo>
                        <a:cubicBezTo>
                          <a:pt x="908291" y="390095"/>
                          <a:pt x="886066" y="378453"/>
                          <a:pt x="873366" y="367870"/>
                        </a:cubicBezTo>
                        <a:cubicBezTo>
                          <a:pt x="860666" y="357287"/>
                          <a:pt x="853787" y="348291"/>
                          <a:pt x="844791" y="329770"/>
                        </a:cubicBezTo>
                        <a:cubicBezTo>
                          <a:pt x="835795" y="311249"/>
                          <a:pt x="822037" y="278970"/>
                          <a:pt x="819391" y="256745"/>
                        </a:cubicBezTo>
                        <a:cubicBezTo>
                          <a:pt x="816745" y="234520"/>
                          <a:pt x="822037" y="214412"/>
                          <a:pt x="828916" y="196420"/>
                        </a:cubicBezTo>
                        <a:cubicBezTo>
                          <a:pt x="835795" y="178428"/>
                          <a:pt x="848495" y="166787"/>
                          <a:pt x="860666" y="148795"/>
                        </a:cubicBezTo>
                        <a:cubicBezTo>
                          <a:pt x="872837" y="130803"/>
                          <a:pt x="909349" y="88470"/>
                          <a:pt x="901941" y="72595"/>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Freeform 19">
                    <a:extLst>
                      <a:ext uri="{FF2B5EF4-FFF2-40B4-BE49-F238E27FC236}">
                        <a16:creationId xmlns:a16="http://schemas.microsoft.com/office/drawing/2014/main" id="{8ADCFFEF-DC02-CE42-BFD6-C0C1107806F0}"/>
                      </a:ext>
                    </a:extLst>
                  </p:cNvPr>
                  <p:cNvSpPr/>
                  <p:nvPr/>
                </p:nvSpPr>
                <p:spPr>
                  <a:xfrm>
                    <a:off x="6371592" y="4568503"/>
                    <a:ext cx="1690002" cy="1158364"/>
                  </a:xfrm>
                  <a:custGeom>
                    <a:avLst/>
                    <a:gdLst>
                      <a:gd name="connsiteX0" fmla="*/ 875875 w 1690002"/>
                      <a:gd name="connsiteY0" fmla="*/ 13657 h 1158364"/>
                      <a:gd name="connsiteX1" fmla="*/ 781048 w 1690002"/>
                      <a:gd name="connsiteY1" fmla="*/ 110 h 1158364"/>
                      <a:gd name="connsiteX2" fmla="*/ 682835 w 1690002"/>
                      <a:gd name="connsiteY2" fmla="*/ 6884 h 1158364"/>
                      <a:gd name="connsiteX3" fmla="*/ 557528 w 1690002"/>
                      <a:gd name="connsiteY3" fmla="*/ 17044 h 1158364"/>
                      <a:gd name="connsiteX4" fmla="*/ 459315 w 1690002"/>
                      <a:gd name="connsiteY4" fmla="*/ 23817 h 1158364"/>
                      <a:gd name="connsiteX5" fmla="*/ 354328 w 1690002"/>
                      <a:gd name="connsiteY5" fmla="*/ 30590 h 1158364"/>
                      <a:gd name="connsiteX6" fmla="*/ 252728 w 1690002"/>
                      <a:gd name="connsiteY6" fmla="*/ 47524 h 1158364"/>
                      <a:gd name="connsiteX7" fmla="*/ 140968 w 1690002"/>
                      <a:gd name="connsiteY7" fmla="*/ 47524 h 1158364"/>
                      <a:gd name="connsiteX8" fmla="*/ 52915 w 1690002"/>
                      <a:gd name="connsiteY8" fmla="*/ 50910 h 1158364"/>
                      <a:gd name="connsiteX9" fmla="*/ 2115 w 1690002"/>
                      <a:gd name="connsiteY9" fmla="*/ 81390 h 1158364"/>
                      <a:gd name="connsiteX10" fmla="*/ 8888 w 1690002"/>
                      <a:gd name="connsiteY10" fmla="*/ 101710 h 1158364"/>
                      <a:gd name="connsiteX11" fmla="*/ 2115 w 1690002"/>
                      <a:gd name="connsiteY11" fmla="*/ 111870 h 1158364"/>
                      <a:gd name="connsiteX12" fmla="*/ 12275 w 1690002"/>
                      <a:gd name="connsiteY12" fmla="*/ 155897 h 1158364"/>
                      <a:gd name="connsiteX13" fmla="*/ 56301 w 1690002"/>
                      <a:gd name="connsiteY13" fmla="*/ 182990 h 1158364"/>
                      <a:gd name="connsiteX14" fmla="*/ 117261 w 1690002"/>
                      <a:gd name="connsiteY14" fmla="*/ 182990 h 1158364"/>
                      <a:gd name="connsiteX15" fmla="*/ 208701 w 1690002"/>
                      <a:gd name="connsiteY15" fmla="*/ 182990 h 1158364"/>
                      <a:gd name="connsiteX16" fmla="*/ 286595 w 1690002"/>
                      <a:gd name="connsiteY16" fmla="*/ 189764 h 1158364"/>
                      <a:gd name="connsiteX17" fmla="*/ 350941 w 1690002"/>
                      <a:gd name="connsiteY17" fmla="*/ 172830 h 1158364"/>
                      <a:gd name="connsiteX18" fmla="*/ 435608 w 1690002"/>
                      <a:gd name="connsiteY18" fmla="*/ 149124 h 1158364"/>
                      <a:gd name="connsiteX19" fmla="*/ 547368 w 1690002"/>
                      <a:gd name="connsiteY19" fmla="*/ 115257 h 1158364"/>
                      <a:gd name="connsiteX20" fmla="*/ 642195 w 1690002"/>
                      <a:gd name="connsiteY20" fmla="*/ 105097 h 1158364"/>
                      <a:gd name="connsiteX21" fmla="*/ 672675 w 1690002"/>
                      <a:gd name="connsiteY21" fmla="*/ 135577 h 1158364"/>
                      <a:gd name="connsiteX22" fmla="*/ 696381 w 1690002"/>
                      <a:gd name="connsiteY22" fmla="*/ 138964 h 1158364"/>
                      <a:gd name="connsiteX23" fmla="*/ 686221 w 1690002"/>
                      <a:gd name="connsiteY23" fmla="*/ 142350 h 1158364"/>
                      <a:gd name="connsiteX24" fmla="*/ 726861 w 1690002"/>
                      <a:gd name="connsiteY24" fmla="*/ 186377 h 1158364"/>
                      <a:gd name="connsiteX25" fmla="*/ 794595 w 1690002"/>
                      <a:gd name="connsiteY25" fmla="*/ 271044 h 1158364"/>
                      <a:gd name="connsiteX26" fmla="*/ 825075 w 1690002"/>
                      <a:gd name="connsiteY26" fmla="*/ 304910 h 1158364"/>
                      <a:gd name="connsiteX27" fmla="*/ 835235 w 1690002"/>
                      <a:gd name="connsiteY27" fmla="*/ 382804 h 1158364"/>
                      <a:gd name="connsiteX28" fmla="*/ 831848 w 1690002"/>
                      <a:gd name="connsiteY28" fmla="*/ 511497 h 1158364"/>
                      <a:gd name="connsiteX29" fmla="*/ 811528 w 1690002"/>
                      <a:gd name="connsiteY29" fmla="*/ 602937 h 1158364"/>
                      <a:gd name="connsiteX30" fmla="*/ 825075 w 1690002"/>
                      <a:gd name="connsiteY30" fmla="*/ 663897 h 1158364"/>
                      <a:gd name="connsiteX31" fmla="*/ 842008 w 1690002"/>
                      <a:gd name="connsiteY31" fmla="*/ 663897 h 1158364"/>
                      <a:gd name="connsiteX32" fmla="*/ 869101 w 1690002"/>
                      <a:gd name="connsiteY32" fmla="*/ 684217 h 1158364"/>
                      <a:gd name="connsiteX33" fmla="*/ 896195 w 1690002"/>
                      <a:gd name="connsiteY33" fmla="*/ 680830 h 1158364"/>
                      <a:gd name="connsiteX34" fmla="*/ 977475 w 1690002"/>
                      <a:gd name="connsiteY34" fmla="*/ 690990 h 1158364"/>
                      <a:gd name="connsiteX35" fmla="*/ 1072301 w 1690002"/>
                      <a:gd name="connsiteY35" fmla="*/ 721470 h 1158364"/>
                      <a:gd name="connsiteX36" fmla="*/ 1160355 w 1690002"/>
                      <a:gd name="connsiteY36" fmla="*/ 779044 h 1158364"/>
                      <a:gd name="connsiteX37" fmla="*/ 1255181 w 1690002"/>
                      <a:gd name="connsiteY37" fmla="*/ 826457 h 1158364"/>
                      <a:gd name="connsiteX38" fmla="*/ 1360168 w 1690002"/>
                      <a:gd name="connsiteY38" fmla="*/ 921284 h 1158364"/>
                      <a:gd name="connsiteX39" fmla="*/ 1468541 w 1690002"/>
                      <a:gd name="connsiteY39" fmla="*/ 1012724 h 1158364"/>
                      <a:gd name="connsiteX40" fmla="*/ 1543048 w 1690002"/>
                      <a:gd name="connsiteY40" fmla="*/ 1049977 h 1158364"/>
                      <a:gd name="connsiteX41" fmla="*/ 1587075 w 1690002"/>
                      <a:gd name="connsiteY41" fmla="*/ 1124484 h 1158364"/>
                      <a:gd name="connsiteX42" fmla="*/ 1658195 w 1690002"/>
                      <a:gd name="connsiteY42" fmla="*/ 1158350 h 1158364"/>
                      <a:gd name="connsiteX43" fmla="*/ 1688675 w 1690002"/>
                      <a:gd name="connsiteY43" fmla="*/ 1121097 h 1158364"/>
                      <a:gd name="connsiteX44" fmla="*/ 1681901 w 1690002"/>
                      <a:gd name="connsiteY44" fmla="*/ 1043204 h 1158364"/>
                      <a:gd name="connsiteX45" fmla="*/ 1658195 w 1690002"/>
                      <a:gd name="connsiteY45" fmla="*/ 965310 h 1158364"/>
                      <a:gd name="connsiteX46" fmla="*/ 1610781 w 1690002"/>
                      <a:gd name="connsiteY46" fmla="*/ 917897 h 1158364"/>
                      <a:gd name="connsiteX47" fmla="*/ 1539661 w 1690002"/>
                      <a:gd name="connsiteY47" fmla="*/ 867097 h 1158364"/>
                      <a:gd name="connsiteX48" fmla="*/ 1482088 w 1690002"/>
                      <a:gd name="connsiteY48" fmla="*/ 826457 h 1158364"/>
                      <a:gd name="connsiteX49" fmla="*/ 1424515 w 1690002"/>
                      <a:gd name="connsiteY49" fmla="*/ 762110 h 1158364"/>
                      <a:gd name="connsiteX50" fmla="*/ 1363555 w 1690002"/>
                      <a:gd name="connsiteY50" fmla="*/ 674057 h 1158364"/>
                      <a:gd name="connsiteX51" fmla="*/ 1295821 w 1690002"/>
                      <a:gd name="connsiteY51" fmla="*/ 562297 h 1158364"/>
                      <a:gd name="connsiteX52" fmla="*/ 1200995 w 1690002"/>
                      <a:gd name="connsiteY52" fmla="*/ 426830 h 1158364"/>
                      <a:gd name="connsiteX53" fmla="*/ 1116328 w 1690002"/>
                      <a:gd name="connsiteY53" fmla="*/ 260884 h 1158364"/>
                      <a:gd name="connsiteX54" fmla="*/ 1045208 w 1690002"/>
                      <a:gd name="connsiteY54" fmla="*/ 162670 h 1158364"/>
                      <a:gd name="connsiteX55" fmla="*/ 963928 w 1690002"/>
                      <a:gd name="connsiteY55" fmla="*/ 78004 h 1158364"/>
                      <a:gd name="connsiteX56" fmla="*/ 875875 w 1690002"/>
                      <a:gd name="connsiteY56" fmla="*/ 13657 h 11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90002" h="1158364">
                        <a:moveTo>
                          <a:pt x="875875" y="13657"/>
                        </a:moveTo>
                        <a:cubicBezTo>
                          <a:pt x="845395" y="675"/>
                          <a:pt x="813221" y="1239"/>
                          <a:pt x="781048" y="110"/>
                        </a:cubicBezTo>
                        <a:cubicBezTo>
                          <a:pt x="748875" y="-1019"/>
                          <a:pt x="682835" y="6884"/>
                          <a:pt x="682835" y="6884"/>
                        </a:cubicBezTo>
                        <a:lnTo>
                          <a:pt x="557528" y="17044"/>
                        </a:lnTo>
                        <a:lnTo>
                          <a:pt x="459315" y="23817"/>
                        </a:lnTo>
                        <a:cubicBezTo>
                          <a:pt x="425448" y="26075"/>
                          <a:pt x="388759" y="26639"/>
                          <a:pt x="354328" y="30590"/>
                        </a:cubicBezTo>
                        <a:cubicBezTo>
                          <a:pt x="319897" y="34541"/>
                          <a:pt x="288288" y="44702"/>
                          <a:pt x="252728" y="47524"/>
                        </a:cubicBezTo>
                        <a:cubicBezTo>
                          <a:pt x="217168" y="50346"/>
                          <a:pt x="174270" y="46960"/>
                          <a:pt x="140968" y="47524"/>
                        </a:cubicBezTo>
                        <a:cubicBezTo>
                          <a:pt x="107666" y="48088"/>
                          <a:pt x="76057" y="45266"/>
                          <a:pt x="52915" y="50910"/>
                        </a:cubicBezTo>
                        <a:cubicBezTo>
                          <a:pt x="29773" y="56554"/>
                          <a:pt x="9453" y="72923"/>
                          <a:pt x="2115" y="81390"/>
                        </a:cubicBezTo>
                        <a:cubicBezTo>
                          <a:pt x="-5223" y="89857"/>
                          <a:pt x="8888" y="96630"/>
                          <a:pt x="8888" y="101710"/>
                        </a:cubicBezTo>
                        <a:cubicBezTo>
                          <a:pt x="8888" y="106790"/>
                          <a:pt x="1550" y="102839"/>
                          <a:pt x="2115" y="111870"/>
                        </a:cubicBezTo>
                        <a:cubicBezTo>
                          <a:pt x="2679" y="120901"/>
                          <a:pt x="3244" y="144044"/>
                          <a:pt x="12275" y="155897"/>
                        </a:cubicBezTo>
                        <a:cubicBezTo>
                          <a:pt x="21306" y="167750"/>
                          <a:pt x="38803" y="178475"/>
                          <a:pt x="56301" y="182990"/>
                        </a:cubicBezTo>
                        <a:cubicBezTo>
                          <a:pt x="73799" y="187506"/>
                          <a:pt x="117261" y="182990"/>
                          <a:pt x="117261" y="182990"/>
                        </a:cubicBezTo>
                        <a:cubicBezTo>
                          <a:pt x="142661" y="182990"/>
                          <a:pt x="180479" y="181861"/>
                          <a:pt x="208701" y="182990"/>
                        </a:cubicBezTo>
                        <a:cubicBezTo>
                          <a:pt x="236923" y="184119"/>
                          <a:pt x="262888" y="191457"/>
                          <a:pt x="286595" y="189764"/>
                        </a:cubicBezTo>
                        <a:cubicBezTo>
                          <a:pt x="310302" y="188071"/>
                          <a:pt x="350941" y="172830"/>
                          <a:pt x="350941" y="172830"/>
                        </a:cubicBezTo>
                        <a:lnTo>
                          <a:pt x="435608" y="149124"/>
                        </a:lnTo>
                        <a:cubicBezTo>
                          <a:pt x="468346" y="139529"/>
                          <a:pt x="512937" y="122595"/>
                          <a:pt x="547368" y="115257"/>
                        </a:cubicBezTo>
                        <a:cubicBezTo>
                          <a:pt x="581799" y="107919"/>
                          <a:pt x="621311" y="101710"/>
                          <a:pt x="642195" y="105097"/>
                        </a:cubicBezTo>
                        <a:cubicBezTo>
                          <a:pt x="663079" y="108484"/>
                          <a:pt x="663644" y="129933"/>
                          <a:pt x="672675" y="135577"/>
                        </a:cubicBezTo>
                        <a:cubicBezTo>
                          <a:pt x="681706" y="141221"/>
                          <a:pt x="694123" y="137835"/>
                          <a:pt x="696381" y="138964"/>
                        </a:cubicBezTo>
                        <a:cubicBezTo>
                          <a:pt x="698639" y="140093"/>
                          <a:pt x="681141" y="134448"/>
                          <a:pt x="686221" y="142350"/>
                        </a:cubicBezTo>
                        <a:cubicBezTo>
                          <a:pt x="691301" y="150252"/>
                          <a:pt x="708799" y="164928"/>
                          <a:pt x="726861" y="186377"/>
                        </a:cubicBezTo>
                        <a:cubicBezTo>
                          <a:pt x="744923" y="207826"/>
                          <a:pt x="778226" y="251289"/>
                          <a:pt x="794595" y="271044"/>
                        </a:cubicBezTo>
                        <a:cubicBezTo>
                          <a:pt x="810964" y="290799"/>
                          <a:pt x="818302" y="286283"/>
                          <a:pt x="825075" y="304910"/>
                        </a:cubicBezTo>
                        <a:cubicBezTo>
                          <a:pt x="831848" y="323537"/>
                          <a:pt x="834106" y="348373"/>
                          <a:pt x="835235" y="382804"/>
                        </a:cubicBezTo>
                        <a:cubicBezTo>
                          <a:pt x="836364" y="417235"/>
                          <a:pt x="835799" y="474808"/>
                          <a:pt x="831848" y="511497"/>
                        </a:cubicBezTo>
                        <a:cubicBezTo>
                          <a:pt x="827897" y="548186"/>
                          <a:pt x="812657" y="577537"/>
                          <a:pt x="811528" y="602937"/>
                        </a:cubicBezTo>
                        <a:cubicBezTo>
                          <a:pt x="810399" y="628337"/>
                          <a:pt x="819995" y="653737"/>
                          <a:pt x="825075" y="663897"/>
                        </a:cubicBezTo>
                        <a:cubicBezTo>
                          <a:pt x="830155" y="674057"/>
                          <a:pt x="834670" y="660510"/>
                          <a:pt x="842008" y="663897"/>
                        </a:cubicBezTo>
                        <a:cubicBezTo>
                          <a:pt x="849346" y="667284"/>
                          <a:pt x="860070" y="681395"/>
                          <a:pt x="869101" y="684217"/>
                        </a:cubicBezTo>
                        <a:cubicBezTo>
                          <a:pt x="878132" y="687039"/>
                          <a:pt x="878133" y="679701"/>
                          <a:pt x="896195" y="680830"/>
                        </a:cubicBezTo>
                        <a:cubicBezTo>
                          <a:pt x="914257" y="681959"/>
                          <a:pt x="948124" y="684217"/>
                          <a:pt x="977475" y="690990"/>
                        </a:cubicBezTo>
                        <a:cubicBezTo>
                          <a:pt x="1006826" y="697763"/>
                          <a:pt x="1041821" y="706794"/>
                          <a:pt x="1072301" y="721470"/>
                        </a:cubicBezTo>
                        <a:cubicBezTo>
                          <a:pt x="1102781" y="736146"/>
                          <a:pt x="1129875" y="761546"/>
                          <a:pt x="1160355" y="779044"/>
                        </a:cubicBezTo>
                        <a:cubicBezTo>
                          <a:pt x="1190835" y="796542"/>
                          <a:pt x="1221879" y="802750"/>
                          <a:pt x="1255181" y="826457"/>
                        </a:cubicBezTo>
                        <a:cubicBezTo>
                          <a:pt x="1288483" y="850164"/>
                          <a:pt x="1324608" y="890240"/>
                          <a:pt x="1360168" y="921284"/>
                        </a:cubicBezTo>
                        <a:cubicBezTo>
                          <a:pt x="1395728" y="952328"/>
                          <a:pt x="1438061" y="991275"/>
                          <a:pt x="1468541" y="1012724"/>
                        </a:cubicBezTo>
                        <a:cubicBezTo>
                          <a:pt x="1499021" y="1034173"/>
                          <a:pt x="1523292" y="1031350"/>
                          <a:pt x="1543048" y="1049977"/>
                        </a:cubicBezTo>
                        <a:cubicBezTo>
                          <a:pt x="1562804" y="1068604"/>
                          <a:pt x="1567884" y="1106422"/>
                          <a:pt x="1587075" y="1124484"/>
                        </a:cubicBezTo>
                        <a:cubicBezTo>
                          <a:pt x="1606266" y="1142546"/>
                          <a:pt x="1641262" y="1158915"/>
                          <a:pt x="1658195" y="1158350"/>
                        </a:cubicBezTo>
                        <a:cubicBezTo>
                          <a:pt x="1675128" y="1157786"/>
                          <a:pt x="1684724" y="1140288"/>
                          <a:pt x="1688675" y="1121097"/>
                        </a:cubicBezTo>
                        <a:cubicBezTo>
                          <a:pt x="1692626" y="1101906"/>
                          <a:pt x="1686981" y="1069169"/>
                          <a:pt x="1681901" y="1043204"/>
                        </a:cubicBezTo>
                        <a:cubicBezTo>
                          <a:pt x="1676821" y="1017240"/>
                          <a:pt x="1670048" y="986194"/>
                          <a:pt x="1658195" y="965310"/>
                        </a:cubicBezTo>
                        <a:cubicBezTo>
                          <a:pt x="1646342" y="944426"/>
                          <a:pt x="1630537" y="934266"/>
                          <a:pt x="1610781" y="917897"/>
                        </a:cubicBezTo>
                        <a:cubicBezTo>
                          <a:pt x="1591025" y="901528"/>
                          <a:pt x="1539661" y="867097"/>
                          <a:pt x="1539661" y="867097"/>
                        </a:cubicBezTo>
                        <a:cubicBezTo>
                          <a:pt x="1518212" y="851857"/>
                          <a:pt x="1501279" y="843955"/>
                          <a:pt x="1482088" y="826457"/>
                        </a:cubicBezTo>
                        <a:cubicBezTo>
                          <a:pt x="1462897" y="808959"/>
                          <a:pt x="1444271" y="787510"/>
                          <a:pt x="1424515" y="762110"/>
                        </a:cubicBezTo>
                        <a:cubicBezTo>
                          <a:pt x="1404760" y="736710"/>
                          <a:pt x="1385004" y="707359"/>
                          <a:pt x="1363555" y="674057"/>
                        </a:cubicBezTo>
                        <a:cubicBezTo>
                          <a:pt x="1342106" y="640755"/>
                          <a:pt x="1322914" y="603502"/>
                          <a:pt x="1295821" y="562297"/>
                        </a:cubicBezTo>
                        <a:cubicBezTo>
                          <a:pt x="1268728" y="521093"/>
                          <a:pt x="1230911" y="477066"/>
                          <a:pt x="1200995" y="426830"/>
                        </a:cubicBezTo>
                        <a:cubicBezTo>
                          <a:pt x="1171080" y="376595"/>
                          <a:pt x="1142292" y="304911"/>
                          <a:pt x="1116328" y="260884"/>
                        </a:cubicBezTo>
                        <a:cubicBezTo>
                          <a:pt x="1090364" y="216857"/>
                          <a:pt x="1070608" y="193150"/>
                          <a:pt x="1045208" y="162670"/>
                        </a:cubicBezTo>
                        <a:cubicBezTo>
                          <a:pt x="1019808" y="132190"/>
                          <a:pt x="991586" y="102839"/>
                          <a:pt x="963928" y="78004"/>
                        </a:cubicBezTo>
                        <a:cubicBezTo>
                          <a:pt x="936270" y="53169"/>
                          <a:pt x="906355" y="26639"/>
                          <a:pt x="875875" y="13657"/>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Freeform 20">
                    <a:extLst>
                      <a:ext uri="{FF2B5EF4-FFF2-40B4-BE49-F238E27FC236}">
                        <a16:creationId xmlns:a16="http://schemas.microsoft.com/office/drawing/2014/main" id="{4510E9DE-07F3-384F-B830-478F17FD7EEC}"/>
                      </a:ext>
                    </a:extLst>
                  </p:cNvPr>
                  <p:cNvSpPr/>
                  <p:nvPr/>
                </p:nvSpPr>
                <p:spPr>
                  <a:xfrm>
                    <a:off x="6432320" y="6316911"/>
                    <a:ext cx="1609955" cy="1107064"/>
                  </a:xfrm>
                  <a:custGeom>
                    <a:avLst/>
                    <a:gdLst>
                      <a:gd name="connsiteX0" fmla="*/ 1359130 w 1609955"/>
                      <a:gd name="connsiteY0" fmla="*/ 734764 h 1107064"/>
                      <a:gd name="connsiteX1" fmla="*/ 1311505 w 1609955"/>
                      <a:gd name="connsiteY1" fmla="*/ 671264 h 1107064"/>
                      <a:gd name="connsiteX2" fmla="*/ 1244830 w 1609955"/>
                      <a:gd name="connsiteY2" fmla="*/ 560139 h 1107064"/>
                      <a:gd name="connsiteX3" fmla="*/ 1155930 w 1609955"/>
                      <a:gd name="connsiteY3" fmla="*/ 429964 h 1107064"/>
                      <a:gd name="connsiteX4" fmla="*/ 1073380 w 1609955"/>
                      <a:gd name="connsiteY4" fmla="*/ 280739 h 1107064"/>
                      <a:gd name="connsiteX5" fmla="*/ 997180 w 1609955"/>
                      <a:gd name="connsiteY5" fmla="*/ 156914 h 1107064"/>
                      <a:gd name="connsiteX6" fmla="*/ 886055 w 1609955"/>
                      <a:gd name="connsiteY6" fmla="*/ 48964 h 1107064"/>
                      <a:gd name="connsiteX7" fmla="*/ 762230 w 1609955"/>
                      <a:gd name="connsiteY7" fmla="*/ 1339 h 1107064"/>
                      <a:gd name="connsiteX8" fmla="*/ 606655 w 1609955"/>
                      <a:gd name="connsiteY8" fmla="*/ 14039 h 1107064"/>
                      <a:gd name="connsiteX9" fmla="*/ 447905 w 1609955"/>
                      <a:gd name="connsiteY9" fmla="*/ 23564 h 1107064"/>
                      <a:gd name="connsiteX10" fmla="*/ 317730 w 1609955"/>
                      <a:gd name="connsiteY10" fmla="*/ 33089 h 1107064"/>
                      <a:gd name="connsiteX11" fmla="*/ 200255 w 1609955"/>
                      <a:gd name="connsiteY11" fmla="*/ 45789 h 1107064"/>
                      <a:gd name="connsiteX12" fmla="*/ 92305 w 1609955"/>
                      <a:gd name="connsiteY12" fmla="*/ 48964 h 1107064"/>
                      <a:gd name="connsiteX13" fmla="*/ 12930 w 1609955"/>
                      <a:gd name="connsiteY13" fmla="*/ 61664 h 1107064"/>
                      <a:gd name="connsiteX14" fmla="*/ 230 w 1609955"/>
                      <a:gd name="connsiteY14" fmla="*/ 112464 h 1107064"/>
                      <a:gd name="connsiteX15" fmla="*/ 9755 w 1609955"/>
                      <a:gd name="connsiteY15" fmla="*/ 153739 h 1107064"/>
                      <a:gd name="connsiteX16" fmla="*/ 63730 w 1609955"/>
                      <a:gd name="connsiteY16" fmla="*/ 179139 h 1107064"/>
                      <a:gd name="connsiteX17" fmla="*/ 146280 w 1609955"/>
                      <a:gd name="connsiteY17" fmla="*/ 175964 h 1107064"/>
                      <a:gd name="connsiteX18" fmla="*/ 266930 w 1609955"/>
                      <a:gd name="connsiteY18" fmla="*/ 182314 h 1107064"/>
                      <a:gd name="connsiteX19" fmla="*/ 381230 w 1609955"/>
                      <a:gd name="connsiteY19" fmla="*/ 150564 h 1107064"/>
                      <a:gd name="connsiteX20" fmla="*/ 501880 w 1609955"/>
                      <a:gd name="connsiteY20" fmla="*/ 112464 h 1107064"/>
                      <a:gd name="connsiteX21" fmla="*/ 587605 w 1609955"/>
                      <a:gd name="connsiteY21" fmla="*/ 102939 h 1107064"/>
                      <a:gd name="connsiteX22" fmla="*/ 666980 w 1609955"/>
                      <a:gd name="connsiteY22" fmla="*/ 144214 h 1107064"/>
                      <a:gd name="connsiteX23" fmla="*/ 686030 w 1609955"/>
                      <a:gd name="connsiteY23" fmla="*/ 191839 h 1107064"/>
                      <a:gd name="connsiteX24" fmla="*/ 755880 w 1609955"/>
                      <a:gd name="connsiteY24" fmla="*/ 255339 h 1107064"/>
                      <a:gd name="connsiteX25" fmla="*/ 790805 w 1609955"/>
                      <a:gd name="connsiteY25" fmla="*/ 325189 h 1107064"/>
                      <a:gd name="connsiteX26" fmla="*/ 793980 w 1609955"/>
                      <a:gd name="connsiteY26" fmla="*/ 436314 h 1107064"/>
                      <a:gd name="connsiteX27" fmla="*/ 781280 w 1609955"/>
                      <a:gd name="connsiteY27" fmla="*/ 534739 h 1107064"/>
                      <a:gd name="connsiteX28" fmla="*/ 765405 w 1609955"/>
                      <a:gd name="connsiteY28" fmla="*/ 588714 h 1107064"/>
                      <a:gd name="connsiteX29" fmla="*/ 793980 w 1609955"/>
                      <a:gd name="connsiteY29" fmla="*/ 649039 h 1107064"/>
                      <a:gd name="connsiteX30" fmla="*/ 886055 w 1609955"/>
                      <a:gd name="connsiteY30" fmla="*/ 652214 h 1107064"/>
                      <a:gd name="connsiteX31" fmla="*/ 974955 w 1609955"/>
                      <a:gd name="connsiteY31" fmla="*/ 674439 h 1107064"/>
                      <a:gd name="connsiteX32" fmla="*/ 1044805 w 1609955"/>
                      <a:gd name="connsiteY32" fmla="*/ 709364 h 1107064"/>
                      <a:gd name="connsiteX33" fmla="*/ 1124180 w 1609955"/>
                      <a:gd name="connsiteY33" fmla="*/ 750639 h 1107064"/>
                      <a:gd name="connsiteX34" fmla="*/ 1216255 w 1609955"/>
                      <a:gd name="connsiteY34" fmla="*/ 814139 h 1107064"/>
                      <a:gd name="connsiteX35" fmla="*/ 1292455 w 1609955"/>
                      <a:gd name="connsiteY35" fmla="*/ 874464 h 1107064"/>
                      <a:gd name="connsiteX36" fmla="*/ 1362305 w 1609955"/>
                      <a:gd name="connsiteY36" fmla="*/ 944314 h 1107064"/>
                      <a:gd name="connsiteX37" fmla="*/ 1457555 w 1609955"/>
                      <a:gd name="connsiteY37" fmla="*/ 995114 h 1107064"/>
                      <a:gd name="connsiteX38" fmla="*/ 1486130 w 1609955"/>
                      <a:gd name="connsiteY38" fmla="*/ 1030039 h 1107064"/>
                      <a:gd name="connsiteX39" fmla="*/ 1536930 w 1609955"/>
                      <a:gd name="connsiteY39" fmla="*/ 1093539 h 1107064"/>
                      <a:gd name="connsiteX40" fmla="*/ 1590905 w 1609955"/>
                      <a:gd name="connsiteY40" fmla="*/ 1103064 h 1107064"/>
                      <a:gd name="connsiteX41" fmla="*/ 1609955 w 1609955"/>
                      <a:gd name="connsiteY41" fmla="*/ 1042739 h 1107064"/>
                      <a:gd name="connsiteX42" fmla="*/ 1590905 w 1609955"/>
                      <a:gd name="connsiteY42" fmla="*/ 953839 h 1107064"/>
                      <a:gd name="connsiteX43" fmla="*/ 1552805 w 1609955"/>
                      <a:gd name="connsiteY43" fmla="*/ 896689 h 1107064"/>
                      <a:gd name="connsiteX44" fmla="*/ 1495655 w 1609955"/>
                      <a:gd name="connsiteY44" fmla="*/ 849064 h 1107064"/>
                      <a:gd name="connsiteX45" fmla="*/ 1425805 w 1609955"/>
                      <a:gd name="connsiteY45" fmla="*/ 810964 h 1107064"/>
                      <a:gd name="connsiteX46" fmla="*/ 1359130 w 1609955"/>
                      <a:gd name="connsiteY46" fmla="*/ 734764 h 110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09955" h="1107064">
                        <a:moveTo>
                          <a:pt x="1359130" y="734764"/>
                        </a:moveTo>
                        <a:cubicBezTo>
                          <a:pt x="1340080" y="711481"/>
                          <a:pt x="1330555" y="700368"/>
                          <a:pt x="1311505" y="671264"/>
                        </a:cubicBezTo>
                        <a:cubicBezTo>
                          <a:pt x="1292455" y="642160"/>
                          <a:pt x="1270759" y="600356"/>
                          <a:pt x="1244830" y="560139"/>
                        </a:cubicBezTo>
                        <a:cubicBezTo>
                          <a:pt x="1218901" y="519922"/>
                          <a:pt x="1184505" y="476531"/>
                          <a:pt x="1155930" y="429964"/>
                        </a:cubicBezTo>
                        <a:cubicBezTo>
                          <a:pt x="1127355" y="383397"/>
                          <a:pt x="1099838" y="326247"/>
                          <a:pt x="1073380" y="280739"/>
                        </a:cubicBezTo>
                        <a:cubicBezTo>
                          <a:pt x="1046922" y="235231"/>
                          <a:pt x="1028401" y="195543"/>
                          <a:pt x="997180" y="156914"/>
                        </a:cubicBezTo>
                        <a:cubicBezTo>
                          <a:pt x="965959" y="118285"/>
                          <a:pt x="925213" y="74893"/>
                          <a:pt x="886055" y="48964"/>
                        </a:cubicBezTo>
                        <a:cubicBezTo>
                          <a:pt x="846897" y="23035"/>
                          <a:pt x="808797" y="7160"/>
                          <a:pt x="762230" y="1339"/>
                        </a:cubicBezTo>
                        <a:cubicBezTo>
                          <a:pt x="715663" y="-4482"/>
                          <a:pt x="659042" y="10335"/>
                          <a:pt x="606655" y="14039"/>
                        </a:cubicBezTo>
                        <a:cubicBezTo>
                          <a:pt x="554267" y="17743"/>
                          <a:pt x="447905" y="23564"/>
                          <a:pt x="447905" y="23564"/>
                        </a:cubicBezTo>
                        <a:lnTo>
                          <a:pt x="317730" y="33089"/>
                        </a:lnTo>
                        <a:cubicBezTo>
                          <a:pt x="276455" y="36793"/>
                          <a:pt x="237826" y="43143"/>
                          <a:pt x="200255" y="45789"/>
                        </a:cubicBezTo>
                        <a:cubicBezTo>
                          <a:pt x="162684" y="48435"/>
                          <a:pt x="123526" y="46318"/>
                          <a:pt x="92305" y="48964"/>
                        </a:cubicBezTo>
                        <a:cubicBezTo>
                          <a:pt x="61084" y="51610"/>
                          <a:pt x="28276" y="51081"/>
                          <a:pt x="12930" y="61664"/>
                        </a:cubicBezTo>
                        <a:cubicBezTo>
                          <a:pt x="-2416" y="72247"/>
                          <a:pt x="759" y="97118"/>
                          <a:pt x="230" y="112464"/>
                        </a:cubicBezTo>
                        <a:cubicBezTo>
                          <a:pt x="-299" y="127810"/>
                          <a:pt x="-828" y="142627"/>
                          <a:pt x="9755" y="153739"/>
                        </a:cubicBezTo>
                        <a:cubicBezTo>
                          <a:pt x="20338" y="164851"/>
                          <a:pt x="40976" y="175435"/>
                          <a:pt x="63730" y="179139"/>
                        </a:cubicBezTo>
                        <a:cubicBezTo>
                          <a:pt x="86484" y="182843"/>
                          <a:pt x="112413" y="175435"/>
                          <a:pt x="146280" y="175964"/>
                        </a:cubicBezTo>
                        <a:cubicBezTo>
                          <a:pt x="180147" y="176493"/>
                          <a:pt x="227772" y="186547"/>
                          <a:pt x="266930" y="182314"/>
                        </a:cubicBezTo>
                        <a:cubicBezTo>
                          <a:pt x="306088" y="178081"/>
                          <a:pt x="342072" y="162206"/>
                          <a:pt x="381230" y="150564"/>
                        </a:cubicBezTo>
                        <a:cubicBezTo>
                          <a:pt x="420388" y="138922"/>
                          <a:pt x="467484" y="120401"/>
                          <a:pt x="501880" y="112464"/>
                        </a:cubicBezTo>
                        <a:cubicBezTo>
                          <a:pt x="536276" y="104527"/>
                          <a:pt x="560088" y="97647"/>
                          <a:pt x="587605" y="102939"/>
                        </a:cubicBezTo>
                        <a:cubicBezTo>
                          <a:pt x="615122" y="108231"/>
                          <a:pt x="650576" y="129397"/>
                          <a:pt x="666980" y="144214"/>
                        </a:cubicBezTo>
                        <a:cubicBezTo>
                          <a:pt x="683384" y="159031"/>
                          <a:pt x="671213" y="173318"/>
                          <a:pt x="686030" y="191839"/>
                        </a:cubicBezTo>
                        <a:cubicBezTo>
                          <a:pt x="700847" y="210360"/>
                          <a:pt x="738418" y="233114"/>
                          <a:pt x="755880" y="255339"/>
                        </a:cubicBezTo>
                        <a:cubicBezTo>
                          <a:pt x="773342" y="277564"/>
                          <a:pt x="784455" y="295027"/>
                          <a:pt x="790805" y="325189"/>
                        </a:cubicBezTo>
                        <a:cubicBezTo>
                          <a:pt x="797155" y="355351"/>
                          <a:pt x="795568" y="401389"/>
                          <a:pt x="793980" y="436314"/>
                        </a:cubicBezTo>
                        <a:cubicBezTo>
                          <a:pt x="792392" y="471239"/>
                          <a:pt x="786042" y="509339"/>
                          <a:pt x="781280" y="534739"/>
                        </a:cubicBezTo>
                        <a:cubicBezTo>
                          <a:pt x="776518" y="560139"/>
                          <a:pt x="763288" y="569664"/>
                          <a:pt x="765405" y="588714"/>
                        </a:cubicBezTo>
                        <a:cubicBezTo>
                          <a:pt x="767522" y="607764"/>
                          <a:pt x="773872" y="638456"/>
                          <a:pt x="793980" y="649039"/>
                        </a:cubicBezTo>
                        <a:cubicBezTo>
                          <a:pt x="814088" y="659622"/>
                          <a:pt x="855893" y="647981"/>
                          <a:pt x="886055" y="652214"/>
                        </a:cubicBezTo>
                        <a:cubicBezTo>
                          <a:pt x="916217" y="656447"/>
                          <a:pt x="948497" y="664914"/>
                          <a:pt x="974955" y="674439"/>
                        </a:cubicBezTo>
                        <a:cubicBezTo>
                          <a:pt x="1001413" y="683964"/>
                          <a:pt x="1044805" y="709364"/>
                          <a:pt x="1044805" y="709364"/>
                        </a:cubicBezTo>
                        <a:cubicBezTo>
                          <a:pt x="1069676" y="722064"/>
                          <a:pt x="1095605" y="733177"/>
                          <a:pt x="1124180" y="750639"/>
                        </a:cubicBezTo>
                        <a:cubicBezTo>
                          <a:pt x="1152755" y="768101"/>
                          <a:pt x="1188209" y="793502"/>
                          <a:pt x="1216255" y="814139"/>
                        </a:cubicBezTo>
                        <a:cubicBezTo>
                          <a:pt x="1244301" y="834777"/>
                          <a:pt x="1268114" y="852768"/>
                          <a:pt x="1292455" y="874464"/>
                        </a:cubicBezTo>
                        <a:cubicBezTo>
                          <a:pt x="1316796" y="896160"/>
                          <a:pt x="1334788" y="924206"/>
                          <a:pt x="1362305" y="944314"/>
                        </a:cubicBezTo>
                        <a:cubicBezTo>
                          <a:pt x="1389822" y="964422"/>
                          <a:pt x="1436918" y="980827"/>
                          <a:pt x="1457555" y="995114"/>
                        </a:cubicBezTo>
                        <a:cubicBezTo>
                          <a:pt x="1478192" y="1009401"/>
                          <a:pt x="1486130" y="1030039"/>
                          <a:pt x="1486130" y="1030039"/>
                        </a:cubicBezTo>
                        <a:cubicBezTo>
                          <a:pt x="1499359" y="1046443"/>
                          <a:pt x="1519468" y="1081368"/>
                          <a:pt x="1536930" y="1093539"/>
                        </a:cubicBezTo>
                        <a:cubicBezTo>
                          <a:pt x="1554392" y="1105710"/>
                          <a:pt x="1578734" y="1111531"/>
                          <a:pt x="1590905" y="1103064"/>
                        </a:cubicBezTo>
                        <a:cubicBezTo>
                          <a:pt x="1603076" y="1094597"/>
                          <a:pt x="1609955" y="1067610"/>
                          <a:pt x="1609955" y="1042739"/>
                        </a:cubicBezTo>
                        <a:cubicBezTo>
                          <a:pt x="1609955" y="1017868"/>
                          <a:pt x="1600430" y="978181"/>
                          <a:pt x="1590905" y="953839"/>
                        </a:cubicBezTo>
                        <a:cubicBezTo>
                          <a:pt x="1581380" y="929497"/>
                          <a:pt x="1568680" y="914151"/>
                          <a:pt x="1552805" y="896689"/>
                        </a:cubicBezTo>
                        <a:cubicBezTo>
                          <a:pt x="1536930" y="879227"/>
                          <a:pt x="1516822" y="863352"/>
                          <a:pt x="1495655" y="849064"/>
                        </a:cubicBezTo>
                        <a:cubicBezTo>
                          <a:pt x="1474488" y="834777"/>
                          <a:pt x="1446972" y="828956"/>
                          <a:pt x="1425805" y="810964"/>
                        </a:cubicBezTo>
                        <a:cubicBezTo>
                          <a:pt x="1404638" y="792972"/>
                          <a:pt x="1378180" y="758047"/>
                          <a:pt x="1359130" y="734764"/>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Freeform 21">
                    <a:extLst>
                      <a:ext uri="{FF2B5EF4-FFF2-40B4-BE49-F238E27FC236}">
                        <a16:creationId xmlns:a16="http://schemas.microsoft.com/office/drawing/2014/main" id="{186AF282-7830-6A4A-8DE5-D779C190E829}"/>
                      </a:ext>
                    </a:extLst>
                  </p:cNvPr>
                  <p:cNvSpPr/>
                  <p:nvPr/>
                </p:nvSpPr>
                <p:spPr>
                  <a:xfrm>
                    <a:off x="8530854" y="4478681"/>
                    <a:ext cx="1633260" cy="1222325"/>
                  </a:xfrm>
                  <a:custGeom>
                    <a:avLst/>
                    <a:gdLst>
                      <a:gd name="connsiteX0" fmla="*/ 952871 w 1633260"/>
                      <a:gd name="connsiteY0" fmla="*/ 179044 h 1222325"/>
                      <a:gd name="connsiteX1" fmla="*/ 879846 w 1633260"/>
                      <a:gd name="connsiteY1" fmla="*/ 134594 h 1222325"/>
                      <a:gd name="connsiteX2" fmla="*/ 787771 w 1633260"/>
                      <a:gd name="connsiteY2" fmla="*/ 102844 h 1222325"/>
                      <a:gd name="connsiteX3" fmla="*/ 711571 w 1633260"/>
                      <a:gd name="connsiteY3" fmla="*/ 64744 h 1222325"/>
                      <a:gd name="connsiteX4" fmla="*/ 625846 w 1633260"/>
                      <a:gd name="connsiteY4" fmla="*/ 29819 h 1222325"/>
                      <a:gd name="connsiteX5" fmla="*/ 546471 w 1633260"/>
                      <a:gd name="connsiteY5" fmla="*/ 7594 h 1222325"/>
                      <a:gd name="connsiteX6" fmla="*/ 441696 w 1633260"/>
                      <a:gd name="connsiteY6" fmla="*/ 1244 h 1222325"/>
                      <a:gd name="connsiteX7" fmla="*/ 346446 w 1633260"/>
                      <a:gd name="connsiteY7" fmla="*/ 29819 h 1222325"/>
                      <a:gd name="connsiteX8" fmla="*/ 286121 w 1633260"/>
                      <a:gd name="connsiteY8" fmla="*/ 52044 h 1222325"/>
                      <a:gd name="connsiteX9" fmla="*/ 190871 w 1633260"/>
                      <a:gd name="connsiteY9" fmla="*/ 80619 h 1222325"/>
                      <a:gd name="connsiteX10" fmla="*/ 108321 w 1633260"/>
                      <a:gd name="connsiteY10" fmla="*/ 153644 h 1222325"/>
                      <a:gd name="connsiteX11" fmla="*/ 35296 w 1633260"/>
                      <a:gd name="connsiteY11" fmla="*/ 194919 h 1222325"/>
                      <a:gd name="connsiteX12" fmla="*/ 371 w 1633260"/>
                      <a:gd name="connsiteY12" fmla="*/ 271119 h 1222325"/>
                      <a:gd name="connsiteX13" fmla="*/ 22596 w 1633260"/>
                      <a:gd name="connsiteY13" fmla="*/ 334619 h 1222325"/>
                      <a:gd name="connsiteX14" fmla="*/ 105146 w 1633260"/>
                      <a:gd name="connsiteY14" fmla="*/ 331444 h 1222325"/>
                      <a:gd name="connsiteX15" fmla="*/ 219446 w 1633260"/>
                      <a:gd name="connsiteY15" fmla="*/ 290169 h 1222325"/>
                      <a:gd name="connsiteX16" fmla="*/ 282946 w 1633260"/>
                      <a:gd name="connsiteY16" fmla="*/ 252069 h 1222325"/>
                      <a:gd name="connsiteX17" fmla="*/ 394071 w 1633260"/>
                      <a:gd name="connsiteY17" fmla="*/ 248894 h 1222325"/>
                      <a:gd name="connsiteX18" fmla="*/ 454396 w 1633260"/>
                      <a:gd name="connsiteY18" fmla="*/ 207619 h 1222325"/>
                      <a:gd name="connsiteX19" fmla="*/ 552821 w 1633260"/>
                      <a:gd name="connsiteY19" fmla="*/ 188569 h 1222325"/>
                      <a:gd name="connsiteX20" fmla="*/ 622671 w 1633260"/>
                      <a:gd name="connsiteY20" fmla="*/ 213969 h 1222325"/>
                      <a:gd name="connsiteX21" fmla="*/ 673471 w 1633260"/>
                      <a:gd name="connsiteY21" fmla="*/ 248894 h 1222325"/>
                      <a:gd name="connsiteX22" fmla="*/ 749671 w 1633260"/>
                      <a:gd name="connsiteY22" fmla="*/ 328269 h 1222325"/>
                      <a:gd name="connsiteX23" fmla="*/ 797296 w 1633260"/>
                      <a:gd name="connsiteY23" fmla="*/ 394944 h 1222325"/>
                      <a:gd name="connsiteX24" fmla="*/ 794121 w 1633260"/>
                      <a:gd name="connsiteY24" fmla="*/ 483844 h 1222325"/>
                      <a:gd name="connsiteX25" fmla="*/ 803646 w 1633260"/>
                      <a:gd name="connsiteY25" fmla="*/ 598144 h 1222325"/>
                      <a:gd name="connsiteX26" fmla="*/ 809996 w 1633260"/>
                      <a:gd name="connsiteY26" fmla="*/ 706094 h 1222325"/>
                      <a:gd name="connsiteX27" fmla="*/ 844921 w 1633260"/>
                      <a:gd name="connsiteY27" fmla="*/ 769594 h 1222325"/>
                      <a:gd name="connsiteX28" fmla="*/ 959221 w 1633260"/>
                      <a:gd name="connsiteY28" fmla="*/ 801344 h 1222325"/>
                      <a:gd name="connsiteX29" fmla="*/ 1092571 w 1633260"/>
                      <a:gd name="connsiteY29" fmla="*/ 833094 h 1222325"/>
                      <a:gd name="connsiteX30" fmla="*/ 1210046 w 1633260"/>
                      <a:gd name="connsiteY30" fmla="*/ 928344 h 1222325"/>
                      <a:gd name="connsiteX31" fmla="*/ 1337046 w 1633260"/>
                      <a:gd name="connsiteY31" fmla="*/ 1004544 h 1222325"/>
                      <a:gd name="connsiteX32" fmla="*/ 1457696 w 1633260"/>
                      <a:gd name="connsiteY32" fmla="*/ 1109319 h 1222325"/>
                      <a:gd name="connsiteX33" fmla="*/ 1514846 w 1633260"/>
                      <a:gd name="connsiteY33" fmla="*/ 1191869 h 1222325"/>
                      <a:gd name="connsiteX34" fmla="*/ 1518021 w 1633260"/>
                      <a:gd name="connsiteY34" fmla="*/ 1214094 h 1222325"/>
                      <a:gd name="connsiteX35" fmla="*/ 1594221 w 1633260"/>
                      <a:gd name="connsiteY35" fmla="*/ 1217269 h 1222325"/>
                      <a:gd name="connsiteX36" fmla="*/ 1632321 w 1633260"/>
                      <a:gd name="connsiteY36" fmla="*/ 1147419 h 1222325"/>
                      <a:gd name="connsiteX37" fmla="*/ 1619621 w 1633260"/>
                      <a:gd name="connsiteY37" fmla="*/ 1071219 h 1222325"/>
                      <a:gd name="connsiteX38" fmla="*/ 1597396 w 1633260"/>
                      <a:gd name="connsiteY38" fmla="*/ 998194 h 1222325"/>
                      <a:gd name="connsiteX39" fmla="*/ 1543421 w 1633260"/>
                      <a:gd name="connsiteY39" fmla="*/ 947394 h 1222325"/>
                      <a:gd name="connsiteX40" fmla="*/ 1476746 w 1633260"/>
                      <a:gd name="connsiteY40" fmla="*/ 906119 h 1222325"/>
                      <a:gd name="connsiteX41" fmla="*/ 1413246 w 1633260"/>
                      <a:gd name="connsiteY41" fmla="*/ 855319 h 1222325"/>
                      <a:gd name="connsiteX42" fmla="*/ 1356096 w 1633260"/>
                      <a:gd name="connsiteY42" fmla="*/ 772769 h 1222325"/>
                      <a:gd name="connsiteX43" fmla="*/ 1298946 w 1633260"/>
                      <a:gd name="connsiteY43" fmla="*/ 699744 h 1222325"/>
                      <a:gd name="connsiteX44" fmla="*/ 1241796 w 1633260"/>
                      <a:gd name="connsiteY44" fmla="*/ 652119 h 1222325"/>
                      <a:gd name="connsiteX45" fmla="*/ 1159246 w 1633260"/>
                      <a:gd name="connsiteY45" fmla="*/ 572744 h 1222325"/>
                      <a:gd name="connsiteX46" fmla="*/ 1117971 w 1633260"/>
                      <a:gd name="connsiteY46" fmla="*/ 502894 h 1222325"/>
                      <a:gd name="connsiteX47" fmla="*/ 1079871 w 1633260"/>
                      <a:gd name="connsiteY47" fmla="*/ 417169 h 1222325"/>
                      <a:gd name="connsiteX48" fmla="*/ 1051296 w 1633260"/>
                      <a:gd name="connsiteY48" fmla="*/ 360019 h 1222325"/>
                      <a:gd name="connsiteX49" fmla="*/ 1006846 w 1633260"/>
                      <a:gd name="connsiteY49" fmla="*/ 296519 h 1222325"/>
                      <a:gd name="connsiteX50" fmla="*/ 952871 w 1633260"/>
                      <a:gd name="connsiteY50" fmla="*/ 179044 h 122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33260" h="1222325">
                        <a:moveTo>
                          <a:pt x="952871" y="179044"/>
                        </a:moveTo>
                        <a:cubicBezTo>
                          <a:pt x="931704" y="152056"/>
                          <a:pt x="907363" y="147294"/>
                          <a:pt x="879846" y="134594"/>
                        </a:cubicBezTo>
                        <a:cubicBezTo>
                          <a:pt x="852329" y="121894"/>
                          <a:pt x="815817" y="114486"/>
                          <a:pt x="787771" y="102844"/>
                        </a:cubicBezTo>
                        <a:cubicBezTo>
                          <a:pt x="759725" y="91202"/>
                          <a:pt x="738558" y="76915"/>
                          <a:pt x="711571" y="64744"/>
                        </a:cubicBezTo>
                        <a:cubicBezTo>
                          <a:pt x="684583" y="52573"/>
                          <a:pt x="653363" y="39344"/>
                          <a:pt x="625846" y="29819"/>
                        </a:cubicBezTo>
                        <a:cubicBezTo>
                          <a:pt x="598329" y="20294"/>
                          <a:pt x="577162" y="12356"/>
                          <a:pt x="546471" y="7594"/>
                        </a:cubicBezTo>
                        <a:cubicBezTo>
                          <a:pt x="515780" y="2832"/>
                          <a:pt x="475034" y="-2460"/>
                          <a:pt x="441696" y="1244"/>
                        </a:cubicBezTo>
                        <a:cubicBezTo>
                          <a:pt x="408358" y="4948"/>
                          <a:pt x="372375" y="21352"/>
                          <a:pt x="346446" y="29819"/>
                        </a:cubicBezTo>
                        <a:cubicBezTo>
                          <a:pt x="320517" y="38286"/>
                          <a:pt x="312050" y="43577"/>
                          <a:pt x="286121" y="52044"/>
                        </a:cubicBezTo>
                        <a:cubicBezTo>
                          <a:pt x="260192" y="60511"/>
                          <a:pt x="220504" y="63686"/>
                          <a:pt x="190871" y="80619"/>
                        </a:cubicBezTo>
                        <a:cubicBezTo>
                          <a:pt x="161238" y="97552"/>
                          <a:pt x="134250" y="134594"/>
                          <a:pt x="108321" y="153644"/>
                        </a:cubicBezTo>
                        <a:cubicBezTo>
                          <a:pt x="82392" y="172694"/>
                          <a:pt x="53288" y="175340"/>
                          <a:pt x="35296" y="194919"/>
                        </a:cubicBezTo>
                        <a:cubicBezTo>
                          <a:pt x="17304" y="214498"/>
                          <a:pt x="2488" y="247836"/>
                          <a:pt x="371" y="271119"/>
                        </a:cubicBezTo>
                        <a:cubicBezTo>
                          <a:pt x="-1746" y="294402"/>
                          <a:pt x="5134" y="324565"/>
                          <a:pt x="22596" y="334619"/>
                        </a:cubicBezTo>
                        <a:cubicBezTo>
                          <a:pt x="40058" y="344673"/>
                          <a:pt x="72338" y="338852"/>
                          <a:pt x="105146" y="331444"/>
                        </a:cubicBezTo>
                        <a:cubicBezTo>
                          <a:pt x="137954" y="324036"/>
                          <a:pt x="189813" y="303398"/>
                          <a:pt x="219446" y="290169"/>
                        </a:cubicBezTo>
                        <a:cubicBezTo>
                          <a:pt x="249079" y="276940"/>
                          <a:pt x="253842" y="258948"/>
                          <a:pt x="282946" y="252069"/>
                        </a:cubicBezTo>
                        <a:cubicBezTo>
                          <a:pt x="312050" y="245190"/>
                          <a:pt x="365496" y="256302"/>
                          <a:pt x="394071" y="248894"/>
                        </a:cubicBezTo>
                        <a:cubicBezTo>
                          <a:pt x="422646" y="241486"/>
                          <a:pt x="427938" y="217673"/>
                          <a:pt x="454396" y="207619"/>
                        </a:cubicBezTo>
                        <a:cubicBezTo>
                          <a:pt x="480854" y="197565"/>
                          <a:pt x="524775" y="187511"/>
                          <a:pt x="552821" y="188569"/>
                        </a:cubicBezTo>
                        <a:cubicBezTo>
                          <a:pt x="580867" y="189627"/>
                          <a:pt x="602563" y="203915"/>
                          <a:pt x="622671" y="213969"/>
                        </a:cubicBezTo>
                        <a:cubicBezTo>
                          <a:pt x="642779" y="224023"/>
                          <a:pt x="652305" y="229844"/>
                          <a:pt x="673471" y="248894"/>
                        </a:cubicBezTo>
                        <a:cubicBezTo>
                          <a:pt x="694637" y="267944"/>
                          <a:pt x="729034" y="303927"/>
                          <a:pt x="749671" y="328269"/>
                        </a:cubicBezTo>
                        <a:cubicBezTo>
                          <a:pt x="770308" y="352611"/>
                          <a:pt x="789888" y="369015"/>
                          <a:pt x="797296" y="394944"/>
                        </a:cubicBezTo>
                        <a:cubicBezTo>
                          <a:pt x="804704" y="420873"/>
                          <a:pt x="793063" y="449977"/>
                          <a:pt x="794121" y="483844"/>
                        </a:cubicBezTo>
                        <a:cubicBezTo>
                          <a:pt x="795179" y="517711"/>
                          <a:pt x="801000" y="561102"/>
                          <a:pt x="803646" y="598144"/>
                        </a:cubicBezTo>
                        <a:cubicBezTo>
                          <a:pt x="806292" y="635186"/>
                          <a:pt x="803117" y="677519"/>
                          <a:pt x="809996" y="706094"/>
                        </a:cubicBezTo>
                        <a:cubicBezTo>
                          <a:pt x="816875" y="734669"/>
                          <a:pt x="820050" y="753719"/>
                          <a:pt x="844921" y="769594"/>
                        </a:cubicBezTo>
                        <a:cubicBezTo>
                          <a:pt x="869792" y="785469"/>
                          <a:pt x="917946" y="790761"/>
                          <a:pt x="959221" y="801344"/>
                        </a:cubicBezTo>
                        <a:cubicBezTo>
                          <a:pt x="1000496" y="811927"/>
                          <a:pt x="1050767" y="811927"/>
                          <a:pt x="1092571" y="833094"/>
                        </a:cubicBezTo>
                        <a:cubicBezTo>
                          <a:pt x="1134375" y="854261"/>
                          <a:pt x="1169300" y="899769"/>
                          <a:pt x="1210046" y="928344"/>
                        </a:cubicBezTo>
                        <a:cubicBezTo>
                          <a:pt x="1250792" y="956919"/>
                          <a:pt x="1295771" y="974382"/>
                          <a:pt x="1337046" y="1004544"/>
                        </a:cubicBezTo>
                        <a:cubicBezTo>
                          <a:pt x="1378321" y="1034706"/>
                          <a:pt x="1428063" y="1078098"/>
                          <a:pt x="1457696" y="1109319"/>
                        </a:cubicBezTo>
                        <a:cubicBezTo>
                          <a:pt x="1487329" y="1140540"/>
                          <a:pt x="1504792" y="1174407"/>
                          <a:pt x="1514846" y="1191869"/>
                        </a:cubicBezTo>
                        <a:cubicBezTo>
                          <a:pt x="1524900" y="1209331"/>
                          <a:pt x="1504792" y="1209861"/>
                          <a:pt x="1518021" y="1214094"/>
                        </a:cubicBezTo>
                        <a:cubicBezTo>
                          <a:pt x="1531250" y="1218327"/>
                          <a:pt x="1575171" y="1228381"/>
                          <a:pt x="1594221" y="1217269"/>
                        </a:cubicBezTo>
                        <a:cubicBezTo>
                          <a:pt x="1613271" y="1206157"/>
                          <a:pt x="1628088" y="1171761"/>
                          <a:pt x="1632321" y="1147419"/>
                        </a:cubicBezTo>
                        <a:cubicBezTo>
                          <a:pt x="1636554" y="1123077"/>
                          <a:pt x="1625442" y="1096090"/>
                          <a:pt x="1619621" y="1071219"/>
                        </a:cubicBezTo>
                        <a:cubicBezTo>
                          <a:pt x="1613800" y="1046348"/>
                          <a:pt x="1610096" y="1018831"/>
                          <a:pt x="1597396" y="998194"/>
                        </a:cubicBezTo>
                        <a:cubicBezTo>
                          <a:pt x="1584696" y="977557"/>
                          <a:pt x="1563529" y="962740"/>
                          <a:pt x="1543421" y="947394"/>
                        </a:cubicBezTo>
                        <a:cubicBezTo>
                          <a:pt x="1523313" y="932048"/>
                          <a:pt x="1498442" y="921465"/>
                          <a:pt x="1476746" y="906119"/>
                        </a:cubicBezTo>
                        <a:cubicBezTo>
                          <a:pt x="1455050" y="890773"/>
                          <a:pt x="1433354" y="877544"/>
                          <a:pt x="1413246" y="855319"/>
                        </a:cubicBezTo>
                        <a:cubicBezTo>
                          <a:pt x="1393138" y="833094"/>
                          <a:pt x="1375146" y="798698"/>
                          <a:pt x="1356096" y="772769"/>
                        </a:cubicBezTo>
                        <a:cubicBezTo>
                          <a:pt x="1337046" y="746840"/>
                          <a:pt x="1317996" y="719852"/>
                          <a:pt x="1298946" y="699744"/>
                        </a:cubicBezTo>
                        <a:cubicBezTo>
                          <a:pt x="1279896" y="679636"/>
                          <a:pt x="1265079" y="673286"/>
                          <a:pt x="1241796" y="652119"/>
                        </a:cubicBezTo>
                        <a:cubicBezTo>
                          <a:pt x="1218513" y="630952"/>
                          <a:pt x="1179883" y="597615"/>
                          <a:pt x="1159246" y="572744"/>
                        </a:cubicBezTo>
                        <a:cubicBezTo>
                          <a:pt x="1138609" y="547873"/>
                          <a:pt x="1131200" y="528823"/>
                          <a:pt x="1117971" y="502894"/>
                        </a:cubicBezTo>
                        <a:cubicBezTo>
                          <a:pt x="1104742" y="476965"/>
                          <a:pt x="1090984" y="440982"/>
                          <a:pt x="1079871" y="417169"/>
                        </a:cubicBezTo>
                        <a:cubicBezTo>
                          <a:pt x="1068759" y="393357"/>
                          <a:pt x="1063467" y="380127"/>
                          <a:pt x="1051296" y="360019"/>
                        </a:cubicBezTo>
                        <a:cubicBezTo>
                          <a:pt x="1039125" y="339911"/>
                          <a:pt x="1019017" y="319802"/>
                          <a:pt x="1006846" y="296519"/>
                        </a:cubicBezTo>
                        <a:cubicBezTo>
                          <a:pt x="994675" y="273236"/>
                          <a:pt x="974038" y="206032"/>
                          <a:pt x="952871" y="179044"/>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9" name="Freeform 88">
                    <a:extLst>
                      <a:ext uri="{FF2B5EF4-FFF2-40B4-BE49-F238E27FC236}">
                        <a16:creationId xmlns:a16="http://schemas.microsoft.com/office/drawing/2014/main" id="{81F9BDA8-AA83-D045-BD89-BEE35324B963}"/>
                      </a:ext>
                    </a:extLst>
                  </p:cNvPr>
                  <p:cNvSpPr/>
                  <p:nvPr/>
                </p:nvSpPr>
                <p:spPr>
                  <a:xfrm>
                    <a:off x="8588004" y="6177306"/>
                    <a:ext cx="1633260" cy="1222325"/>
                  </a:xfrm>
                  <a:custGeom>
                    <a:avLst/>
                    <a:gdLst>
                      <a:gd name="connsiteX0" fmla="*/ 952871 w 1633260"/>
                      <a:gd name="connsiteY0" fmla="*/ 179044 h 1222325"/>
                      <a:gd name="connsiteX1" fmla="*/ 879846 w 1633260"/>
                      <a:gd name="connsiteY1" fmla="*/ 134594 h 1222325"/>
                      <a:gd name="connsiteX2" fmla="*/ 787771 w 1633260"/>
                      <a:gd name="connsiteY2" fmla="*/ 102844 h 1222325"/>
                      <a:gd name="connsiteX3" fmla="*/ 711571 w 1633260"/>
                      <a:gd name="connsiteY3" fmla="*/ 64744 h 1222325"/>
                      <a:gd name="connsiteX4" fmla="*/ 625846 w 1633260"/>
                      <a:gd name="connsiteY4" fmla="*/ 29819 h 1222325"/>
                      <a:gd name="connsiteX5" fmla="*/ 546471 w 1633260"/>
                      <a:gd name="connsiteY5" fmla="*/ 7594 h 1222325"/>
                      <a:gd name="connsiteX6" fmla="*/ 441696 w 1633260"/>
                      <a:gd name="connsiteY6" fmla="*/ 1244 h 1222325"/>
                      <a:gd name="connsiteX7" fmla="*/ 346446 w 1633260"/>
                      <a:gd name="connsiteY7" fmla="*/ 29819 h 1222325"/>
                      <a:gd name="connsiteX8" fmla="*/ 286121 w 1633260"/>
                      <a:gd name="connsiteY8" fmla="*/ 52044 h 1222325"/>
                      <a:gd name="connsiteX9" fmla="*/ 190871 w 1633260"/>
                      <a:gd name="connsiteY9" fmla="*/ 80619 h 1222325"/>
                      <a:gd name="connsiteX10" fmla="*/ 108321 w 1633260"/>
                      <a:gd name="connsiteY10" fmla="*/ 153644 h 1222325"/>
                      <a:gd name="connsiteX11" fmla="*/ 35296 w 1633260"/>
                      <a:gd name="connsiteY11" fmla="*/ 194919 h 1222325"/>
                      <a:gd name="connsiteX12" fmla="*/ 371 w 1633260"/>
                      <a:gd name="connsiteY12" fmla="*/ 271119 h 1222325"/>
                      <a:gd name="connsiteX13" fmla="*/ 22596 w 1633260"/>
                      <a:gd name="connsiteY13" fmla="*/ 334619 h 1222325"/>
                      <a:gd name="connsiteX14" fmla="*/ 105146 w 1633260"/>
                      <a:gd name="connsiteY14" fmla="*/ 331444 h 1222325"/>
                      <a:gd name="connsiteX15" fmla="*/ 219446 w 1633260"/>
                      <a:gd name="connsiteY15" fmla="*/ 290169 h 1222325"/>
                      <a:gd name="connsiteX16" fmla="*/ 282946 w 1633260"/>
                      <a:gd name="connsiteY16" fmla="*/ 252069 h 1222325"/>
                      <a:gd name="connsiteX17" fmla="*/ 394071 w 1633260"/>
                      <a:gd name="connsiteY17" fmla="*/ 248894 h 1222325"/>
                      <a:gd name="connsiteX18" fmla="*/ 454396 w 1633260"/>
                      <a:gd name="connsiteY18" fmla="*/ 207619 h 1222325"/>
                      <a:gd name="connsiteX19" fmla="*/ 552821 w 1633260"/>
                      <a:gd name="connsiteY19" fmla="*/ 188569 h 1222325"/>
                      <a:gd name="connsiteX20" fmla="*/ 622671 w 1633260"/>
                      <a:gd name="connsiteY20" fmla="*/ 213969 h 1222325"/>
                      <a:gd name="connsiteX21" fmla="*/ 673471 w 1633260"/>
                      <a:gd name="connsiteY21" fmla="*/ 248894 h 1222325"/>
                      <a:gd name="connsiteX22" fmla="*/ 749671 w 1633260"/>
                      <a:gd name="connsiteY22" fmla="*/ 328269 h 1222325"/>
                      <a:gd name="connsiteX23" fmla="*/ 797296 w 1633260"/>
                      <a:gd name="connsiteY23" fmla="*/ 394944 h 1222325"/>
                      <a:gd name="connsiteX24" fmla="*/ 794121 w 1633260"/>
                      <a:gd name="connsiteY24" fmla="*/ 483844 h 1222325"/>
                      <a:gd name="connsiteX25" fmla="*/ 803646 w 1633260"/>
                      <a:gd name="connsiteY25" fmla="*/ 598144 h 1222325"/>
                      <a:gd name="connsiteX26" fmla="*/ 809996 w 1633260"/>
                      <a:gd name="connsiteY26" fmla="*/ 706094 h 1222325"/>
                      <a:gd name="connsiteX27" fmla="*/ 844921 w 1633260"/>
                      <a:gd name="connsiteY27" fmla="*/ 769594 h 1222325"/>
                      <a:gd name="connsiteX28" fmla="*/ 959221 w 1633260"/>
                      <a:gd name="connsiteY28" fmla="*/ 801344 h 1222325"/>
                      <a:gd name="connsiteX29" fmla="*/ 1092571 w 1633260"/>
                      <a:gd name="connsiteY29" fmla="*/ 833094 h 1222325"/>
                      <a:gd name="connsiteX30" fmla="*/ 1210046 w 1633260"/>
                      <a:gd name="connsiteY30" fmla="*/ 928344 h 1222325"/>
                      <a:gd name="connsiteX31" fmla="*/ 1337046 w 1633260"/>
                      <a:gd name="connsiteY31" fmla="*/ 1004544 h 1222325"/>
                      <a:gd name="connsiteX32" fmla="*/ 1457696 w 1633260"/>
                      <a:gd name="connsiteY32" fmla="*/ 1109319 h 1222325"/>
                      <a:gd name="connsiteX33" fmla="*/ 1514846 w 1633260"/>
                      <a:gd name="connsiteY33" fmla="*/ 1191869 h 1222325"/>
                      <a:gd name="connsiteX34" fmla="*/ 1518021 w 1633260"/>
                      <a:gd name="connsiteY34" fmla="*/ 1214094 h 1222325"/>
                      <a:gd name="connsiteX35" fmla="*/ 1594221 w 1633260"/>
                      <a:gd name="connsiteY35" fmla="*/ 1217269 h 1222325"/>
                      <a:gd name="connsiteX36" fmla="*/ 1632321 w 1633260"/>
                      <a:gd name="connsiteY36" fmla="*/ 1147419 h 1222325"/>
                      <a:gd name="connsiteX37" fmla="*/ 1619621 w 1633260"/>
                      <a:gd name="connsiteY37" fmla="*/ 1071219 h 1222325"/>
                      <a:gd name="connsiteX38" fmla="*/ 1597396 w 1633260"/>
                      <a:gd name="connsiteY38" fmla="*/ 998194 h 1222325"/>
                      <a:gd name="connsiteX39" fmla="*/ 1543421 w 1633260"/>
                      <a:gd name="connsiteY39" fmla="*/ 947394 h 1222325"/>
                      <a:gd name="connsiteX40" fmla="*/ 1476746 w 1633260"/>
                      <a:gd name="connsiteY40" fmla="*/ 906119 h 1222325"/>
                      <a:gd name="connsiteX41" fmla="*/ 1413246 w 1633260"/>
                      <a:gd name="connsiteY41" fmla="*/ 855319 h 1222325"/>
                      <a:gd name="connsiteX42" fmla="*/ 1356096 w 1633260"/>
                      <a:gd name="connsiteY42" fmla="*/ 772769 h 1222325"/>
                      <a:gd name="connsiteX43" fmla="*/ 1298946 w 1633260"/>
                      <a:gd name="connsiteY43" fmla="*/ 699744 h 1222325"/>
                      <a:gd name="connsiteX44" fmla="*/ 1241796 w 1633260"/>
                      <a:gd name="connsiteY44" fmla="*/ 652119 h 1222325"/>
                      <a:gd name="connsiteX45" fmla="*/ 1159246 w 1633260"/>
                      <a:gd name="connsiteY45" fmla="*/ 572744 h 1222325"/>
                      <a:gd name="connsiteX46" fmla="*/ 1117971 w 1633260"/>
                      <a:gd name="connsiteY46" fmla="*/ 502894 h 1222325"/>
                      <a:gd name="connsiteX47" fmla="*/ 1079871 w 1633260"/>
                      <a:gd name="connsiteY47" fmla="*/ 417169 h 1222325"/>
                      <a:gd name="connsiteX48" fmla="*/ 1051296 w 1633260"/>
                      <a:gd name="connsiteY48" fmla="*/ 360019 h 1222325"/>
                      <a:gd name="connsiteX49" fmla="*/ 1006846 w 1633260"/>
                      <a:gd name="connsiteY49" fmla="*/ 296519 h 1222325"/>
                      <a:gd name="connsiteX50" fmla="*/ 952871 w 1633260"/>
                      <a:gd name="connsiteY50" fmla="*/ 179044 h 122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633260" h="1222325">
                        <a:moveTo>
                          <a:pt x="952871" y="179044"/>
                        </a:moveTo>
                        <a:cubicBezTo>
                          <a:pt x="931704" y="152056"/>
                          <a:pt x="907363" y="147294"/>
                          <a:pt x="879846" y="134594"/>
                        </a:cubicBezTo>
                        <a:cubicBezTo>
                          <a:pt x="852329" y="121894"/>
                          <a:pt x="815817" y="114486"/>
                          <a:pt x="787771" y="102844"/>
                        </a:cubicBezTo>
                        <a:cubicBezTo>
                          <a:pt x="759725" y="91202"/>
                          <a:pt x="738558" y="76915"/>
                          <a:pt x="711571" y="64744"/>
                        </a:cubicBezTo>
                        <a:cubicBezTo>
                          <a:pt x="684583" y="52573"/>
                          <a:pt x="653363" y="39344"/>
                          <a:pt x="625846" y="29819"/>
                        </a:cubicBezTo>
                        <a:cubicBezTo>
                          <a:pt x="598329" y="20294"/>
                          <a:pt x="577162" y="12356"/>
                          <a:pt x="546471" y="7594"/>
                        </a:cubicBezTo>
                        <a:cubicBezTo>
                          <a:pt x="515780" y="2832"/>
                          <a:pt x="475034" y="-2460"/>
                          <a:pt x="441696" y="1244"/>
                        </a:cubicBezTo>
                        <a:cubicBezTo>
                          <a:pt x="408358" y="4948"/>
                          <a:pt x="372375" y="21352"/>
                          <a:pt x="346446" y="29819"/>
                        </a:cubicBezTo>
                        <a:cubicBezTo>
                          <a:pt x="320517" y="38286"/>
                          <a:pt x="312050" y="43577"/>
                          <a:pt x="286121" y="52044"/>
                        </a:cubicBezTo>
                        <a:cubicBezTo>
                          <a:pt x="260192" y="60511"/>
                          <a:pt x="220504" y="63686"/>
                          <a:pt x="190871" y="80619"/>
                        </a:cubicBezTo>
                        <a:cubicBezTo>
                          <a:pt x="161238" y="97552"/>
                          <a:pt x="134250" y="134594"/>
                          <a:pt x="108321" y="153644"/>
                        </a:cubicBezTo>
                        <a:cubicBezTo>
                          <a:pt x="82392" y="172694"/>
                          <a:pt x="53288" y="175340"/>
                          <a:pt x="35296" y="194919"/>
                        </a:cubicBezTo>
                        <a:cubicBezTo>
                          <a:pt x="17304" y="214498"/>
                          <a:pt x="2488" y="247836"/>
                          <a:pt x="371" y="271119"/>
                        </a:cubicBezTo>
                        <a:cubicBezTo>
                          <a:pt x="-1746" y="294402"/>
                          <a:pt x="5134" y="324565"/>
                          <a:pt x="22596" y="334619"/>
                        </a:cubicBezTo>
                        <a:cubicBezTo>
                          <a:pt x="40058" y="344673"/>
                          <a:pt x="72338" y="338852"/>
                          <a:pt x="105146" y="331444"/>
                        </a:cubicBezTo>
                        <a:cubicBezTo>
                          <a:pt x="137954" y="324036"/>
                          <a:pt x="189813" y="303398"/>
                          <a:pt x="219446" y="290169"/>
                        </a:cubicBezTo>
                        <a:cubicBezTo>
                          <a:pt x="249079" y="276940"/>
                          <a:pt x="253842" y="258948"/>
                          <a:pt x="282946" y="252069"/>
                        </a:cubicBezTo>
                        <a:cubicBezTo>
                          <a:pt x="312050" y="245190"/>
                          <a:pt x="365496" y="256302"/>
                          <a:pt x="394071" y="248894"/>
                        </a:cubicBezTo>
                        <a:cubicBezTo>
                          <a:pt x="422646" y="241486"/>
                          <a:pt x="427938" y="217673"/>
                          <a:pt x="454396" y="207619"/>
                        </a:cubicBezTo>
                        <a:cubicBezTo>
                          <a:pt x="480854" y="197565"/>
                          <a:pt x="524775" y="187511"/>
                          <a:pt x="552821" y="188569"/>
                        </a:cubicBezTo>
                        <a:cubicBezTo>
                          <a:pt x="580867" y="189627"/>
                          <a:pt x="602563" y="203915"/>
                          <a:pt x="622671" y="213969"/>
                        </a:cubicBezTo>
                        <a:cubicBezTo>
                          <a:pt x="642779" y="224023"/>
                          <a:pt x="652305" y="229844"/>
                          <a:pt x="673471" y="248894"/>
                        </a:cubicBezTo>
                        <a:cubicBezTo>
                          <a:pt x="694637" y="267944"/>
                          <a:pt x="729034" y="303927"/>
                          <a:pt x="749671" y="328269"/>
                        </a:cubicBezTo>
                        <a:cubicBezTo>
                          <a:pt x="770308" y="352611"/>
                          <a:pt x="789888" y="369015"/>
                          <a:pt x="797296" y="394944"/>
                        </a:cubicBezTo>
                        <a:cubicBezTo>
                          <a:pt x="804704" y="420873"/>
                          <a:pt x="793063" y="449977"/>
                          <a:pt x="794121" y="483844"/>
                        </a:cubicBezTo>
                        <a:cubicBezTo>
                          <a:pt x="795179" y="517711"/>
                          <a:pt x="801000" y="561102"/>
                          <a:pt x="803646" y="598144"/>
                        </a:cubicBezTo>
                        <a:cubicBezTo>
                          <a:pt x="806292" y="635186"/>
                          <a:pt x="803117" y="677519"/>
                          <a:pt x="809996" y="706094"/>
                        </a:cubicBezTo>
                        <a:cubicBezTo>
                          <a:pt x="816875" y="734669"/>
                          <a:pt x="820050" y="753719"/>
                          <a:pt x="844921" y="769594"/>
                        </a:cubicBezTo>
                        <a:cubicBezTo>
                          <a:pt x="869792" y="785469"/>
                          <a:pt x="917946" y="790761"/>
                          <a:pt x="959221" y="801344"/>
                        </a:cubicBezTo>
                        <a:cubicBezTo>
                          <a:pt x="1000496" y="811927"/>
                          <a:pt x="1050767" y="811927"/>
                          <a:pt x="1092571" y="833094"/>
                        </a:cubicBezTo>
                        <a:cubicBezTo>
                          <a:pt x="1134375" y="854261"/>
                          <a:pt x="1169300" y="899769"/>
                          <a:pt x="1210046" y="928344"/>
                        </a:cubicBezTo>
                        <a:cubicBezTo>
                          <a:pt x="1250792" y="956919"/>
                          <a:pt x="1295771" y="974382"/>
                          <a:pt x="1337046" y="1004544"/>
                        </a:cubicBezTo>
                        <a:cubicBezTo>
                          <a:pt x="1378321" y="1034706"/>
                          <a:pt x="1428063" y="1078098"/>
                          <a:pt x="1457696" y="1109319"/>
                        </a:cubicBezTo>
                        <a:cubicBezTo>
                          <a:pt x="1487329" y="1140540"/>
                          <a:pt x="1504792" y="1174407"/>
                          <a:pt x="1514846" y="1191869"/>
                        </a:cubicBezTo>
                        <a:cubicBezTo>
                          <a:pt x="1524900" y="1209331"/>
                          <a:pt x="1504792" y="1209861"/>
                          <a:pt x="1518021" y="1214094"/>
                        </a:cubicBezTo>
                        <a:cubicBezTo>
                          <a:pt x="1531250" y="1218327"/>
                          <a:pt x="1575171" y="1228381"/>
                          <a:pt x="1594221" y="1217269"/>
                        </a:cubicBezTo>
                        <a:cubicBezTo>
                          <a:pt x="1613271" y="1206157"/>
                          <a:pt x="1628088" y="1171761"/>
                          <a:pt x="1632321" y="1147419"/>
                        </a:cubicBezTo>
                        <a:cubicBezTo>
                          <a:pt x="1636554" y="1123077"/>
                          <a:pt x="1625442" y="1096090"/>
                          <a:pt x="1619621" y="1071219"/>
                        </a:cubicBezTo>
                        <a:cubicBezTo>
                          <a:pt x="1613800" y="1046348"/>
                          <a:pt x="1610096" y="1018831"/>
                          <a:pt x="1597396" y="998194"/>
                        </a:cubicBezTo>
                        <a:cubicBezTo>
                          <a:pt x="1584696" y="977557"/>
                          <a:pt x="1563529" y="962740"/>
                          <a:pt x="1543421" y="947394"/>
                        </a:cubicBezTo>
                        <a:cubicBezTo>
                          <a:pt x="1523313" y="932048"/>
                          <a:pt x="1498442" y="921465"/>
                          <a:pt x="1476746" y="906119"/>
                        </a:cubicBezTo>
                        <a:cubicBezTo>
                          <a:pt x="1455050" y="890773"/>
                          <a:pt x="1433354" y="877544"/>
                          <a:pt x="1413246" y="855319"/>
                        </a:cubicBezTo>
                        <a:cubicBezTo>
                          <a:pt x="1393138" y="833094"/>
                          <a:pt x="1375146" y="798698"/>
                          <a:pt x="1356096" y="772769"/>
                        </a:cubicBezTo>
                        <a:cubicBezTo>
                          <a:pt x="1337046" y="746840"/>
                          <a:pt x="1317996" y="719852"/>
                          <a:pt x="1298946" y="699744"/>
                        </a:cubicBezTo>
                        <a:cubicBezTo>
                          <a:pt x="1279896" y="679636"/>
                          <a:pt x="1265079" y="673286"/>
                          <a:pt x="1241796" y="652119"/>
                        </a:cubicBezTo>
                        <a:cubicBezTo>
                          <a:pt x="1218513" y="630952"/>
                          <a:pt x="1179883" y="597615"/>
                          <a:pt x="1159246" y="572744"/>
                        </a:cubicBezTo>
                        <a:cubicBezTo>
                          <a:pt x="1138609" y="547873"/>
                          <a:pt x="1131200" y="528823"/>
                          <a:pt x="1117971" y="502894"/>
                        </a:cubicBezTo>
                        <a:cubicBezTo>
                          <a:pt x="1104742" y="476965"/>
                          <a:pt x="1090984" y="440982"/>
                          <a:pt x="1079871" y="417169"/>
                        </a:cubicBezTo>
                        <a:cubicBezTo>
                          <a:pt x="1068759" y="393357"/>
                          <a:pt x="1063467" y="380127"/>
                          <a:pt x="1051296" y="360019"/>
                        </a:cubicBezTo>
                        <a:cubicBezTo>
                          <a:pt x="1039125" y="339911"/>
                          <a:pt x="1019017" y="319802"/>
                          <a:pt x="1006846" y="296519"/>
                        </a:cubicBezTo>
                        <a:cubicBezTo>
                          <a:pt x="994675" y="273236"/>
                          <a:pt x="974038" y="206032"/>
                          <a:pt x="952871" y="179044"/>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Freeform 22">
                    <a:extLst>
                      <a:ext uri="{FF2B5EF4-FFF2-40B4-BE49-F238E27FC236}">
                        <a16:creationId xmlns:a16="http://schemas.microsoft.com/office/drawing/2014/main" id="{4CAB3E7D-814C-ED4B-9858-E164AC78EED0}"/>
                      </a:ext>
                    </a:extLst>
                  </p:cNvPr>
                  <p:cNvSpPr/>
                  <p:nvPr/>
                </p:nvSpPr>
                <p:spPr>
                  <a:xfrm>
                    <a:off x="10681851" y="4447884"/>
                    <a:ext cx="1684788" cy="1334282"/>
                  </a:xfrm>
                  <a:custGeom>
                    <a:avLst/>
                    <a:gdLst>
                      <a:gd name="connsiteX0" fmla="*/ 1056124 w 1684788"/>
                      <a:gd name="connsiteY0" fmla="*/ 368591 h 1334282"/>
                      <a:gd name="connsiteX1" fmla="*/ 1033899 w 1684788"/>
                      <a:gd name="connsiteY1" fmla="*/ 279691 h 1334282"/>
                      <a:gd name="connsiteX2" fmla="*/ 1002149 w 1684788"/>
                      <a:gd name="connsiteY2" fmla="*/ 203491 h 1334282"/>
                      <a:gd name="connsiteX3" fmla="*/ 957699 w 1684788"/>
                      <a:gd name="connsiteY3" fmla="*/ 159041 h 1334282"/>
                      <a:gd name="connsiteX4" fmla="*/ 894199 w 1684788"/>
                      <a:gd name="connsiteY4" fmla="*/ 108241 h 1334282"/>
                      <a:gd name="connsiteX5" fmla="*/ 811649 w 1684788"/>
                      <a:gd name="connsiteY5" fmla="*/ 63791 h 1334282"/>
                      <a:gd name="connsiteX6" fmla="*/ 748149 w 1684788"/>
                      <a:gd name="connsiteY6" fmla="*/ 44741 h 1334282"/>
                      <a:gd name="connsiteX7" fmla="*/ 675124 w 1684788"/>
                      <a:gd name="connsiteY7" fmla="*/ 38391 h 1334282"/>
                      <a:gd name="connsiteX8" fmla="*/ 605274 w 1684788"/>
                      <a:gd name="connsiteY8" fmla="*/ 22516 h 1334282"/>
                      <a:gd name="connsiteX9" fmla="*/ 516374 w 1684788"/>
                      <a:gd name="connsiteY9" fmla="*/ 291 h 1334282"/>
                      <a:gd name="connsiteX10" fmla="*/ 421124 w 1684788"/>
                      <a:gd name="connsiteY10" fmla="*/ 9816 h 1334282"/>
                      <a:gd name="connsiteX11" fmla="*/ 322699 w 1684788"/>
                      <a:gd name="connsiteY11" fmla="*/ 9816 h 1334282"/>
                      <a:gd name="connsiteX12" fmla="*/ 227449 w 1684788"/>
                      <a:gd name="connsiteY12" fmla="*/ 22516 h 1334282"/>
                      <a:gd name="connsiteX13" fmla="*/ 135374 w 1684788"/>
                      <a:gd name="connsiteY13" fmla="*/ 54266 h 1334282"/>
                      <a:gd name="connsiteX14" fmla="*/ 40124 w 1684788"/>
                      <a:gd name="connsiteY14" fmla="*/ 108241 h 1334282"/>
                      <a:gd name="connsiteX15" fmla="*/ 2024 w 1684788"/>
                      <a:gd name="connsiteY15" fmla="*/ 171741 h 1334282"/>
                      <a:gd name="connsiteX16" fmla="*/ 14724 w 1684788"/>
                      <a:gd name="connsiteY16" fmla="*/ 238416 h 1334282"/>
                      <a:gd name="connsiteX17" fmla="*/ 94099 w 1684788"/>
                      <a:gd name="connsiteY17" fmla="*/ 266991 h 1334282"/>
                      <a:gd name="connsiteX18" fmla="*/ 179824 w 1684788"/>
                      <a:gd name="connsiteY18" fmla="*/ 254291 h 1334282"/>
                      <a:gd name="connsiteX19" fmla="*/ 265549 w 1684788"/>
                      <a:gd name="connsiteY19" fmla="*/ 241591 h 1334282"/>
                      <a:gd name="connsiteX20" fmla="*/ 363974 w 1684788"/>
                      <a:gd name="connsiteY20" fmla="*/ 219366 h 1334282"/>
                      <a:gd name="connsiteX21" fmla="*/ 475099 w 1684788"/>
                      <a:gd name="connsiteY21" fmla="*/ 193966 h 1334282"/>
                      <a:gd name="connsiteX22" fmla="*/ 583049 w 1684788"/>
                      <a:gd name="connsiteY22" fmla="*/ 187616 h 1334282"/>
                      <a:gd name="connsiteX23" fmla="*/ 662424 w 1684788"/>
                      <a:gd name="connsiteY23" fmla="*/ 206666 h 1334282"/>
                      <a:gd name="connsiteX24" fmla="*/ 716399 w 1684788"/>
                      <a:gd name="connsiteY24" fmla="*/ 251116 h 1334282"/>
                      <a:gd name="connsiteX25" fmla="*/ 738624 w 1684788"/>
                      <a:gd name="connsiteY25" fmla="*/ 314616 h 1334282"/>
                      <a:gd name="connsiteX26" fmla="*/ 748149 w 1684788"/>
                      <a:gd name="connsiteY26" fmla="*/ 352716 h 1334282"/>
                      <a:gd name="connsiteX27" fmla="*/ 811649 w 1684788"/>
                      <a:gd name="connsiteY27" fmla="*/ 403516 h 1334282"/>
                      <a:gd name="connsiteX28" fmla="*/ 843399 w 1684788"/>
                      <a:gd name="connsiteY28" fmla="*/ 451141 h 1334282"/>
                      <a:gd name="connsiteX29" fmla="*/ 837049 w 1684788"/>
                      <a:gd name="connsiteY29" fmla="*/ 549566 h 1334282"/>
                      <a:gd name="connsiteX30" fmla="*/ 824349 w 1684788"/>
                      <a:gd name="connsiteY30" fmla="*/ 657516 h 1334282"/>
                      <a:gd name="connsiteX31" fmla="*/ 830699 w 1684788"/>
                      <a:gd name="connsiteY31" fmla="*/ 743241 h 1334282"/>
                      <a:gd name="connsiteX32" fmla="*/ 871974 w 1684788"/>
                      <a:gd name="connsiteY32" fmla="*/ 778166 h 1334282"/>
                      <a:gd name="connsiteX33" fmla="*/ 948174 w 1684788"/>
                      <a:gd name="connsiteY33" fmla="*/ 838491 h 1334282"/>
                      <a:gd name="connsiteX34" fmla="*/ 1043424 w 1684788"/>
                      <a:gd name="connsiteY34" fmla="*/ 860716 h 1334282"/>
                      <a:gd name="connsiteX35" fmla="*/ 1145024 w 1684788"/>
                      <a:gd name="connsiteY35" fmla="*/ 911516 h 1334282"/>
                      <a:gd name="connsiteX36" fmla="*/ 1237099 w 1684788"/>
                      <a:gd name="connsiteY36" fmla="*/ 946441 h 1334282"/>
                      <a:gd name="connsiteX37" fmla="*/ 1322824 w 1684788"/>
                      <a:gd name="connsiteY37" fmla="*/ 1016291 h 1334282"/>
                      <a:gd name="connsiteX38" fmla="*/ 1418074 w 1684788"/>
                      <a:gd name="connsiteY38" fmla="*/ 1089316 h 1334282"/>
                      <a:gd name="connsiteX39" fmla="*/ 1494274 w 1684788"/>
                      <a:gd name="connsiteY39" fmla="*/ 1159166 h 1334282"/>
                      <a:gd name="connsiteX40" fmla="*/ 1554599 w 1684788"/>
                      <a:gd name="connsiteY40" fmla="*/ 1282991 h 1334282"/>
                      <a:gd name="connsiteX41" fmla="*/ 1602224 w 1684788"/>
                      <a:gd name="connsiteY41" fmla="*/ 1333791 h 1334282"/>
                      <a:gd name="connsiteX42" fmla="*/ 1662549 w 1684788"/>
                      <a:gd name="connsiteY42" fmla="*/ 1305216 h 1334282"/>
                      <a:gd name="connsiteX43" fmla="*/ 1684774 w 1684788"/>
                      <a:gd name="connsiteY43" fmla="*/ 1248066 h 1334282"/>
                      <a:gd name="connsiteX44" fmla="*/ 1665724 w 1684788"/>
                      <a:gd name="connsiteY44" fmla="*/ 1155991 h 1334282"/>
                      <a:gd name="connsiteX45" fmla="*/ 1649849 w 1684788"/>
                      <a:gd name="connsiteY45" fmla="*/ 1057566 h 1334282"/>
                      <a:gd name="connsiteX46" fmla="*/ 1608574 w 1684788"/>
                      <a:gd name="connsiteY46" fmla="*/ 984541 h 1334282"/>
                      <a:gd name="connsiteX47" fmla="*/ 1548249 w 1684788"/>
                      <a:gd name="connsiteY47" fmla="*/ 927391 h 1334282"/>
                      <a:gd name="connsiteX48" fmla="*/ 1465699 w 1684788"/>
                      <a:gd name="connsiteY48" fmla="*/ 873416 h 1334282"/>
                      <a:gd name="connsiteX49" fmla="*/ 1376799 w 1684788"/>
                      <a:gd name="connsiteY49" fmla="*/ 822616 h 1334282"/>
                      <a:gd name="connsiteX50" fmla="*/ 1284724 w 1684788"/>
                      <a:gd name="connsiteY50" fmla="*/ 778166 h 1334282"/>
                      <a:gd name="connsiteX51" fmla="*/ 1192649 w 1684788"/>
                      <a:gd name="connsiteY51" fmla="*/ 695616 h 1334282"/>
                      <a:gd name="connsiteX52" fmla="*/ 1135499 w 1684788"/>
                      <a:gd name="connsiteY52" fmla="*/ 606716 h 1334282"/>
                      <a:gd name="connsiteX53" fmla="*/ 1094224 w 1684788"/>
                      <a:gd name="connsiteY53" fmla="*/ 508291 h 1334282"/>
                      <a:gd name="connsiteX54" fmla="*/ 1056124 w 1684788"/>
                      <a:gd name="connsiteY54" fmla="*/ 368591 h 133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84788" h="1334282">
                        <a:moveTo>
                          <a:pt x="1056124" y="368591"/>
                        </a:moveTo>
                        <a:cubicBezTo>
                          <a:pt x="1046070" y="330491"/>
                          <a:pt x="1042895" y="307208"/>
                          <a:pt x="1033899" y="279691"/>
                        </a:cubicBezTo>
                        <a:cubicBezTo>
                          <a:pt x="1024903" y="252174"/>
                          <a:pt x="1014849" y="223599"/>
                          <a:pt x="1002149" y="203491"/>
                        </a:cubicBezTo>
                        <a:cubicBezTo>
                          <a:pt x="989449" y="183383"/>
                          <a:pt x="975691" y="174916"/>
                          <a:pt x="957699" y="159041"/>
                        </a:cubicBezTo>
                        <a:cubicBezTo>
                          <a:pt x="939707" y="143166"/>
                          <a:pt x="918541" y="124116"/>
                          <a:pt x="894199" y="108241"/>
                        </a:cubicBezTo>
                        <a:cubicBezTo>
                          <a:pt x="869857" y="92366"/>
                          <a:pt x="835991" y="74374"/>
                          <a:pt x="811649" y="63791"/>
                        </a:cubicBezTo>
                        <a:cubicBezTo>
                          <a:pt x="787307" y="53208"/>
                          <a:pt x="770903" y="48974"/>
                          <a:pt x="748149" y="44741"/>
                        </a:cubicBezTo>
                        <a:cubicBezTo>
                          <a:pt x="725395" y="40508"/>
                          <a:pt x="698936" y="42095"/>
                          <a:pt x="675124" y="38391"/>
                        </a:cubicBezTo>
                        <a:cubicBezTo>
                          <a:pt x="651311" y="34687"/>
                          <a:pt x="605274" y="22516"/>
                          <a:pt x="605274" y="22516"/>
                        </a:cubicBezTo>
                        <a:cubicBezTo>
                          <a:pt x="578816" y="16166"/>
                          <a:pt x="547066" y="2408"/>
                          <a:pt x="516374" y="291"/>
                        </a:cubicBezTo>
                        <a:cubicBezTo>
                          <a:pt x="485682" y="-1826"/>
                          <a:pt x="453403" y="8229"/>
                          <a:pt x="421124" y="9816"/>
                        </a:cubicBezTo>
                        <a:cubicBezTo>
                          <a:pt x="388845" y="11403"/>
                          <a:pt x="354978" y="7699"/>
                          <a:pt x="322699" y="9816"/>
                        </a:cubicBezTo>
                        <a:cubicBezTo>
                          <a:pt x="290420" y="11933"/>
                          <a:pt x="258670" y="15108"/>
                          <a:pt x="227449" y="22516"/>
                        </a:cubicBezTo>
                        <a:cubicBezTo>
                          <a:pt x="196228" y="29924"/>
                          <a:pt x="166595" y="39978"/>
                          <a:pt x="135374" y="54266"/>
                        </a:cubicBezTo>
                        <a:cubicBezTo>
                          <a:pt x="104153" y="68553"/>
                          <a:pt x="62349" y="88662"/>
                          <a:pt x="40124" y="108241"/>
                        </a:cubicBezTo>
                        <a:cubicBezTo>
                          <a:pt x="17899" y="127820"/>
                          <a:pt x="6257" y="150045"/>
                          <a:pt x="2024" y="171741"/>
                        </a:cubicBezTo>
                        <a:cubicBezTo>
                          <a:pt x="-2209" y="193437"/>
                          <a:pt x="-622" y="222541"/>
                          <a:pt x="14724" y="238416"/>
                        </a:cubicBezTo>
                        <a:cubicBezTo>
                          <a:pt x="30070" y="254291"/>
                          <a:pt x="66582" y="264345"/>
                          <a:pt x="94099" y="266991"/>
                        </a:cubicBezTo>
                        <a:cubicBezTo>
                          <a:pt x="121616" y="269637"/>
                          <a:pt x="179824" y="254291"/>
                          <a:pt x="179824" y="254291"/>
                        </a:cubicBezTo>
                        <a:cubicBezTo>
                          <a:pt x="208399" y="250058"/>
                          <a:pt x="234857" y="247412"/>
                          <a:pt x="265549" y="241591"/>
                        </a:cubicBezTo>
                        <a:cubicBezTo>
                          <a:pt x="296241" y="235770"/>
                          <a:pt x="363974" y="219366"/>
                          <a:pt x="363974" y="219366"/>
                        </a:cubicBezTo>
                        <a:cubicBezTo>
                          <a:pt x="398899" y="211429"/>
                          <a:pt x="438586" y="199258"/>
                          <a:pt x="475099" y="193966"/>
                        </a:cubicBezTo>
                        <a:cubicBezTo>
                          <a:pt x="511612" y="188674"/>
                          <a:pt x="551828" y="185499"/>
                          <a:pt x="583049" y="187616"/>
                        </a:cubicBezTo>
                        <a:cubicBezTo>
                          <a:pt x="614270" y="189733"/>
                          <a:pt x="640199" y="196083"/>
                          <a:pt x="662424" y="206666"/>
                        </a:cubicBezTo>
                        <a:cubicBezTo>
                          <a:pt x="684649" y="217249"/>
                          <a:pt x="703699" y="233124"/>
                          <a:pt x="716399" y="251116"/>
                        </a:cubicBezTo>
                        <a:cubicBezTo>
                          <a:pt x="729099" y="269108"/>
                          <a:pt x="733332" y="297683"/>
                          <a:pt x="738624" y="314616"/>
                        </a:cubicBezTo>
                        <a:cubicBezTo>
                          <a:pt x="743916" y="331549"/>
                          <a:pt x="735978" y="337899"/>
                          <a:pt x="748149" y="352716"/>
                        </a:cubicBezTo>
                        <a:cubicBezTo>
                          <a:pt x="760320" y="367533"/>
                          <a:pt x="795774" y="387112"/>
                          <a:pt x="811649" y="403516"/>
                        </a:cubicBezTo>
                        <a:cubicBezTo>
                          <a:pt x="827524" y="419920"/>
                          <a:pt x="839166" y="426799"/>
                          <a:pt x="843399" y="451141"/>
                        </a:cubicBezTo>
                        <a:cubicBezTo>
                          <a:pt x="847632" y="475483"/>
                          <a:pt x="840224" y="515170"/>
                          <a:pt x="837049" y="549566"/>
                        </a:cubicBezTo>
                        <a:cubicBezTo>
                          <a:pt x="833874" y="583962"/>
                          <a:pt x="825407" y="625237"/>
                          <a:pt x="824349" y="657516"/>
                        </a:cubicBezTo>
                        <a:cubicBezTo>
                          <a:pt x="823291" y="689795"/>
                          <a:pt x="822762" y="723133"/>
                          <a:pt x="830699" y="743241"/>
                        </a:cubicBezTo>
                        <a:cubicBezTo>
                          <a:pt x="838636" y="763349"/>
                          <a:pt x="852395" y="762291"/>
                          <a:pt x="871974" y="778166"/>
                        </a:cubicBezTo>
                        <a:cubicBezTo>
                          <a:pt x="891553" y="794041"/>
                          <a:pt x="919599" y="824733"/>
                          <a:pt x="948174" y="838491"/>
                        </a:cubicBezTo>
                        <a:cubicBezTo>
                          <a:pt x="976749" y="852249"/>
                          <a:pt x="1010616" y="848545"/>
                          <a:pt x="1043424" y="860716"/>
                        </a:cubicBezTo>
                        <a:cubicBezTo>
                          <a:pt x="1076232" y="872887"/>
                          <a:pt x="1112745" y="897229"/>
                          <a:pt x="1145024" y="911516"/>
                        </a:cubicBezTo>
                        <a:cubicBezTo>
                          <a:pt x="1177303" y="925804"/>
                          <a:pt x="1207466" y="928979"/>
                          <a:pt x="1237099" y="946441"/>
                        </a:cubicBezTo>
                        <a:cubicBezTo>
                          <a:pt x="1266732" y="963903"/>
                          <a:pt x="1292662" y="992479"/>
                          <a:pt x="1322824" y="1016291"/>
                        </a:cubicBezTo>
                        <a:cubicBezTo>
                          <a:pt x="1352986" y="1040103"/>
                          <a:pt x="1389499" y="1065504"/>
                          <a:pt x="1418074" y="1089316"/>
                        </a:cubicBezTo>
                        <a:cubicBezTo>
                          <a:pt x="1446649" y="1113128"/>
                          <a:pt x="1471520" y="1126887"/>
                          <a:pt x="1494274" y="1159166"/>
                        </a:cubicBezTo>
                        <a:cubicBezTo>
                          <a:pt x="1517028" y="1191445"/>
                          <a:pt x="1536607" y="1253887"/>
                          <a:pt x="1554599" y="1282991"/>
                        </a:cubicBezTo>
                        <a:cubicBezTo>
                          <a:pt x="1572591" y="1312095"/>
                          <a:pt x="1584232" y="1330087"/>
                          <a:pt x="1602224" y="1333791"/>
                        </a:cubicBezTo>
                        <a:cubicBezTo>
                          <a:pt x="1620216" y="1337495"/>
                          <a:pt x="1648791" y="1319504"/>
                          <a:pt x="1662549" y="1305216"/>
                        </a:cubicBezTo>
                        <a:cubicBezTo>
                          <a:pt x="1676307" y="1290928"/>
                          <a:pt x="1684245" y="1272937"/>
                          <a:pt x="1684774" y="1248066"/>
                        </a:cubicBezTo>
                        <a:cubicBezTo>
                          <a:pt x="1685303" y="1223195"/>
                          <a:pt x="1671545" y="1187741"/>
                          <a:pt x="1665724" y="1155991"/>
                        </a:cubicBezTo>
                        <a:cubicBezTo>
                          <a:pt x="1659903" y="1124241"/>
                          <a:pt x="1659374" y="1086141"/>
                          <a:pt x="1649849" y="1057566"/>
                        </a:cubicBezTo>
                        <a:cubicBezTo>
                          <a:pt x="1640324" y="1028991"/>
                          <a:pt x="1625507" y="1006237"/>
                          <a:pt x="1608574" y="984541"/>
                        </a:cubicBezTo>
                        <a:cubicBezTo>
                          <a:pt x="1591641" y="962845"/>
                          <a:pt x="1572061" y="945912"/>
                          <a:pt x="1548249" y="927391"/>
                        </a:cubicBezTo>
                        <a:cubicBezTo>
                          <a:pt x="1524437" y="908870"/>
                          <a:pt x="1494274" y="890878"/>
                          <a:pt x="1465699" y="873416"/>
                        </a:cubicBezTo>
                        <a:cubicBezTo>
                          <a:pt x="1437124" y="855954"/>
                          <a:pt x="1406961" y="838491"/>
                          <a:pt x="1376799" y="822616"/>
                        </a:cubicBezTo>
                        <a:cubicBezTo>
                          <a:pt x="1346637" y="806741"/>
                          <a:pt x="1315416" y="799333"/>
                          <a:pt x="1284724" y="778166"/>
                        </a:cubicBezTo>
                        <a:cubicBezTo>
                          <a:pt x="1254032" y="756999"/>
                          <a:pt x="1217520" y="724191"/>
                          <a:pt x="1192649" y="695616"/>
                        </a:cubicBezTo>
                        <a:cubicBezTo>
                          <a:pt x="1167778" y="667041"/>
                          <a:pt x="1151903" y="637937"/>
                          <a:pt x="1135499" y="606716"/>
                        </a:cubicBezTo>
                        <a:cubicBezTo>
                          <a:pt x="1119095" y="575495"/>
                          <a:pt x="1107453" y="547449"/>
                          <a:pt x="1094224" y="508291"/>
                        </a:cubicBezTo>
                        <a:cubicBezTo>
                          <a:pt x="1080995" y="469133"/>
                          <a:pt x="1066178" y="406691"/>
                          <a:pt x="1056124" y="368591"/>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Freeform 23">
                    <a:extLst>
                      <a:ext uri="{FF2B5EF4-FFF2-40B4-BE49-F238E27FC236}">
                        <a16:creationId xmlns:a16="http://schemas.microsoft.com/office/drawing/2014/main" id="{779D95F1-74B0-6A44-97FB-D2B7E879EFD6}"/>
                      </a:ext>
                    </a:extLst>
                  </p:cNvPr>
                  <p:cNvSpPr/>
                  <p:nvPr/>
                </p:nvSpPr>
                <p:spPr>
                  <a:xfrm>
                    <a:off x="10737799" y="6172104"/>
                    <a:ext cx="1610287" cy="1263206"/>
                  </a:xfrm>
                  <a:custGeom>
                    <a:avLst/>
                    <a:gdLst>
                      <a:gd name="connsiteX0" fmla="*/ 1050976 w 1610287"/>
                      <a:gd name="connsiteY0" fmla="*/ 485871 h 1263206"/>
                      <a:gd name="connsiteX1" fmla="*/ 1019226 w 1610287"/>
                      <a:gd name="connsiteY1" fmla="*/ 396971 h 1263206"/>
                      <a:gd name="connsiteX2" fmla="*/ 997001 w 1610287"/>
                      <a:gd name="connsiteY2" fmla="*/ 301721 h 1263206"/>
                      <a:gd name="connsiteX3" fmla="*/ 968426 w 1610287"/>
                      <a:gd name="connsiteY3" fmla="*/ 200121 h 1263206"/>
                      <a:gd name="connsiteX4" fmla="*/ 885876 w 1610287"/>
                      <a:gd name="connsiteY4" fmla="*/ 127096 h 1263206"/>
                      <a:gd name="connsiteX5" fmla="*/ 790626 w 1610287"/>
                      <a:gd name="connsiteY5" fmla="*/ 66771 h 1263206"/>
                      <a:gd name="connsiteX6" fmla="*/ 708076 w 1610287"/>
                      <a:gd name="connsiteY6" fmla="*/ 38196 h 1263206"/>
                      <a:gd name="connsiteX7" fmla="*/ 625526 w 1610287"/>
                      <a:gd name="connsiteY7" fmla="*/ 31846 h 1263206"/>
                      <a:gd name="connsiteX8" fmla="*/ 542976 w 1610287"/>
                      <a:gd name="connsiteY8" fmla="*/ 6446 h 1263206"/>
                      <a:gd name="connsiteX9" fmla="*/ 431851 w 1610287"/>
                      <a:gd name="connsiteY9" fmla="*/ 96 h 1263206"/>
                      <a:gd name="connsiteX10" fmla="*/ 298501 w 1610287"/>
                      <a:gd name="connsiteY10" fmla="*/ 9621 h 1263206"/>
                      <a:gd name="connsiteX11" fmla="*/ 146101 w 1610287"/>
                      <a:gd name="connsiteY11" fmla="*/ 38196 h 1263206"/>
                      <a:gd name="connsiteX12" fmla="*/ 41326 w 1610287"/>
                      <a:gd name="connsiteY12" fmla="*/ 98521 h 1263206"/>
                      <a:gd name="connsiteX13" fmla="*/ 51 w 1610287"/>
                      <a:gd name="connsiteY13" fmla="*/ 171546 h 1263206"/>
                      <a:gd name="connsiteX14" fmla="*/ 34976 w 1610287"/>
                      <a:gd name="connsiteY14" fmla="*/ 241396 h 1263206"/>
                      <a:gd name="connsiteX15" fmla="*/ 123876 w 1610287"/>
                      <a:gd name="connsiteY15" fmla="*/ 250921 h 1263206"/>
                      <a:gd name="connsiteX16" fmla="*/ 241351 w 1610287"/>
                      <a:gd name="connsiteY16" fmla="*/ 231871 h 1263206"/>
                      <a:gd name="connsiteX17" fmla="*/ 393751 w 1610287"/>
                      <a:gd name="connsiteY17" fmla="*/ 193771 h 1263206"/>
                      <a:gd name="connsiteX18" fmla="*/ 511226 w 1610287"/>
                      <a:gd name="connsiteY18" fmla="*/ 174721 h 1263206"/>
                      <a:gd name="connsiteX19" fmla="*/ 612826 w 1610287"/>
                      <a:gd name="connsiteY19" fmla="*/ 184246 h 1263206"/>
                      <a:gd name="connsiteX20" fmla="*/ 666801 w 1610287"/>
                      <a:gd name="connsiteY20" fmla="*/ 222346 h 1263206"/>
                      <a:gd name="connsiteX21" fmla="*/ 698551 w 1610287"/>
                      <a:gd name="connsiteY21" fmla="*/ 263621 h 1263206"/>
                      <a:gd name="connsiteX22" fmla="*/ 708076 w 1610287"/>
                      <a:gd name="connsiteY22" fmla="*/ 320771 h 1263206"/>
                      <a:gd name="connsiteX23" fmla="*/ 774751 w 1610287"/>
                      <a:gd name="connsiteY23" fmla="*/ 381096 h 1263206"/>
                      <a:gd name="connsiteX24" fmla="*/ 806501 w 1610287"/>
                      <a:gd name="connsiteY24" fmla="*/ 412846 h 1263206"/>
                      <a:gd name="connsiteX25" fmla="*/ 800151 w 1610287"/>
                      <a:gd name="connsiteY25" fmla="*/ 476346 h 1263206"/>
                      <a:gd name="connsiteX26" fmla="*/ 793801 w 1610287"/>
                      <a:gd name="connsiteY26" fmla="*/ 568421 h 1263206"/>
                      <a:gd name="connsiteX27" fmla="*/ 793801 w 1610287"/>
                      <a:gd name="connsiteY27" fmla="*/ 631921 h 1263206"/>
                      <a:gd name="connsiteX28" fmla="*/ 784276 w 1610287"/>
                      <a:gd name="connsiteY28" fmla="*/ 679546 h 1263206"/>
                      <a:gd name="connsiteX29" fmla="*/ 809676 w 1610287"/>
                      <a:gd name="connsiteY29" fmla="*/ 701771 h 1263206"/>
                      <a:gd name="connsiteX30" fmla="*/ 806501 w 1610287"/>
                      <a:gd name="connsiteY30" fmla="*/ 711296 h 1263206"/>
                      <a:gd name="connsiteX31" fmla="*/ 857301 w 1610287"/>
                      <a:gd name="connsiteY31" fmla="*/ 771621 h 1263206"/>
                      <a:gd name="connsiteX32" fmla="*/ 870001 w 1610287"/>
                      <a:gd name="connsiteY32" fmla="*/ 765271 h 1263206"/>
                      <a:gd name="connsiteX33" fmla="*/ 943026 w 1610287"/>
                      <a:gd name="connsiteY33" fmla="*/ 809721 h 1263206"/>
                      <a:gd name="connsiteX34" fmla="*/ 1031926 w 1610287"/>
                      <a:gd name="connsiteY34" fmla="*/ 831946 h 1263206"/>
                      <a:gd name="connsiteX35" fmla="*/ 1117651 w 1610287"/>
                      <a:gd name="connsiteY35" fmla="*/ 873221 h 1263206"/>
                      <a:gd name="connsiteX36" fmla="*/ 1203376 w 1610287"/>
                      <a:gd name="connsiteY36" fmla="*/ 911321 h 1263206"/>
                      <a:gd name="connsiteX37" fmla="*/ 1276401 w 1610287"/>
                      <a:gd name="connsiteY37" fmla="*/ 977996 h 1263206"/>
                      <a:gd name="connsiteX38" fmla="*/ 1349426 w 1610287"/>
                      <a:gd name="connsiteY38" fmla="*/ 1038321 h 1263206"/>
                      <a:gd name="connsiteX39" fmla="*/ 1425626 w 1610287"/>
                      <a:gd name="connsiteY39" fmla="*/ 1104996 h 1263206"/>
                      <a:gd name="connsiteX40" fmla="*/ 1460551 w 1610287"/>
                      <a:gd name="connsiteY40" fmla="*/ 1165321 h 1263206"/>
                      <a:gd name="connsiteX41" fmla="*/ 1508176 w 1610287"/>
                      <a:gd name="connsiteY41" fmla="*/ 1257396 h 1263206"/>
                      <a:gd name="connsiteX42" fmla="*/ 1568501 w 1610287"/>
                      <a:gd name="connsiteY42" fmla="*/ 1247871 h 1263206"/>
                      <a:gd name="connsiteX43" fmla="*/ 1609776 w 1610287"/>
                      <a:gd name="connsiteY43" fmla="*/ 1200246 h 1263206"/>
                      <a:gd name="connsiteX44" fmla="*/ 1590726 w 1610287"/>
                      <a:gd name="connsiteY44" fmla="*/ 1117696 h 1263206"/>
                      <a:gd name="connsiteX45" fmla="*/ 1578026 w 1610287"/>
                      <a:gd name="connsiteY45" fmla="*/ 1019271 h 1263206"/>
                      <a:gd name="connsiteX46" fmla="*/ 1555801 w 1610287"/>
                      <a:gd name="connsiteY46" fmla="*/ 952596 h 1263206"/>
                      <a:gd name="connsiteX47" fmla="*/ 1495476 w 1610287"/>
                      <a:gd name="connsiteY47" fmla="*/ 892271 h 1263206"/>
                      <a:gd name="connsiteX48" fmla="*/ 1422451 w 1610287"/>
                      <a:gd name="connsiteY48" fmla="*/ 841471 h 1263206"/>
                      <a:gd name="connsiteX49" fmla="*/ 1324026 w 1610287"/>
                      <a:gd name="connsiteY49" fmla="*/ 787496 h 1263206"/>
                      <a:gd name="connsiteX50" fmla="*/ 1225601 w 1610287"/>
                      <a:gd name="connsiteY50" fmla="*/ 730346 h 1263206"/>
                      <a:gd name="connsiteX51" fmla="*/ 1168451 w 1610287"/>
                      <a:gd name="connsiteY51" fmla="*/ 685896 h 1263206"/>
                      <a:gd name="connsiteX52" fmla="*/ 1111301 w 1610287"/>
                      <a:gd name="connsiteY52" fmla="*/ 622396 h 1263206"/>
                      <a:gd name="connsiteX53" fmla="*/ 1073201 w 1610287"/>
                      <a:gd name="connsiteY53" fmla="*/ 549371 h 1263206"/>
                      <a:gd name="connsiteX54" fmla="*/ 1050976 w 1610287"/>
                      <a:gd name="connsiteY54" fmla="*/ 485871 h 126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10287" h="1263206">
                        <a:moveTo>
                          <a:pt x="1050976" y="485871"/>
                        </a:moveTo>
                        <a:cubicBezTo>
                          <a:pt x="1041980" y="460471"/>
                          <a:pt x="1028222" y="427663"/>
                          <a:pt x="1019226" y="396971"/>
                        </a:cubicBezTo>
                        <a:cubicBezTo>
                          <a:pt x="1010230" y="366279"/>
                          <a:pt x="1005468" y="334529"/>
                          <a:pt x="997001" y="301721"/>
                        </a:cubicBezTo>
                        <a:cubicBezTo>
                          <a:pt x="988534" y="268913"/>
                          <a:pt x="986947" y="229225"/>
                          <a:pt x="968426" y="200121"/>
                        </a:cubicBezTo>
                        <a:cubicBezTo>
                          <a:pt x="949905" y="171017"/>
                          <a:pt x="915509" y="149321"/>
                          <a:pt x="885876" y="127096"/>
                        </a:cubicBezTo>
                        <a:cubicBezTo>
                          <a:pt x="856243" y="104871"/>
                          <a:pt x="820259" y="81588"/>
                          <a:pt x="790626" y="66771"/>
                        </a:cubicBezTo>
                        <a:cubicBezTo>
                          <a:pt x="760993" y="51954"/>
                          <a:pt x="735593" y="44017"/>
                          <a:pt x="708076" y="38196"/>
                        </a:cubicBezTo>
                        <a:cubicBezTo>
                          <a:pt x="680559" y="32375"/>
                          <a:pt x="653043" y="37138"/>
                          <a:pt x="625526" y="31846"/>
                        </a:cubicBezTo>
                        <a:cubicBezTo>
                          <a:pt x="598009" y="26554"/>
                          <a:pt x="575255" y="11738"/>
                          <a:pt x="542976" y="6446"/>
                        </a:cubicBezTo>
                        <a:cubicBezTo>
                          <a:pt x="510697" y="1154"/>
                          <a:pt x="472597" y="-433"/>
                          <a:pt x="431851" y="96"/>
                        </a:cubicBezTo>
                        <a:cubicBezTo>
                          <a:pt x="391105" y="625"/>
                          <a:pt x="346126" y="3271"/>
                          <a:pt x="298501" y="9621"/>
                        </a:cubicBezTo>
                        <a:cubicBezTo>
                          <a:pt x="250876" y="15971"/>
                          <a:pt x="188963" y="23379"/>
                          <a:pt x="146101" y="38196"/>
                        </a:cubicBezTo>
                        <a:cubicBezTo>
                          <a:pt x="103239" y="53013"/>
                          <a:pt x="65668" y="76296"/>
                          <a:pt x="41326" y="98521"/>
                        </a:cubicBezTo>
                        <a:cubicBezTo>
                          <a:pt x="16984" y="120746"/>
                          <a:pt x="1109" y="147734"/>
                          <a:pt x="51" y="171546"/>
                        </a:cubicBezTo>
                        <a:cubicBezTo>
                          <a:pt x="-1007" y="195358"/>
                          <a:pt x="14338" y="228167"/>
                          <a:pt x="34976" y="241396"/>
                        </a:cubicBezTo>
                        <a:cubicBezTo>
                          <a:pt x="55614" y="254625"/>
                          <a:pt x="89480" y="252508"/>
                          <a:pt x="123876" y="250921"/>
                        </a:cubicBezTo>
                        <a:cubicBezTo>
                          <a:pt x="158272" y="249333"/>
                          <a:pt x="196372" y="241396"/>
                          <a:pt x="241351" y="231871"/>
                        </a:cubicBezTo>
                        <a:cubicBezTo>
                          <a:pt x="286330" y="222346"/>
                          <a:pt x="348772" y="203296"/>
                          <a:pt x="393751" y="193771"/>
                        </a:cubicBezTo>
                        <a:cubicBezTo>
                          <a:pt x="438730" y="184246"/>
                          <a:pt x="474714" y="176308"/>
                          <a:pt x="511226" y="174721"/>
                        </a:cubicBezTo>
                        <a:cubicBezTo>
                          <a:pt x="547738" y="173134"/>
                          <a:pt x="586897" y="176309"/>
                          <a:pt x="612826" y="184246"/>
                        </a:cubicBezTo>
                        <a:cubicBezTo>
                          <a:pt x="638755" y="192183"/>
                          <a:pt x="652513" y="209117"/>
                          <a:pt x="666801" y="222346"/>
                        </a:cubicBezTo>
                        <a:cubicBezTo>
                          <a:pt x="681088" y="235575"/>
                          <a:pt x="691672" y="247217"/>
                          <a:pt x="698551" y="263621"/>
                        </a:cubicBezTo>
                        <a:cubicBezTo>
                          <a:pt x="705430" y="280025"/>
                          <a:pt x="695376" y="301192"/>
                          <a:pt x="708076" y="320771"/>
                        </a:cubicBezTo>
                        <a:cubicBezTo>
                          <a:pt x="720776" y="340350"/>
                          <a:pt x="758347" y="365750"/>
                          <a:pt x="774751" y="381096"/>
                        </a:cubicBezTo>
                        <a:cubicBezTo>
                          <a:pt x="791155" y="396442"/>
                          <a:pt x="802268" y="396971"/>
                          <a:pt x="806501" y="412846"/>
                        </a:cubicBezTo>
                        <a:cubicBezTo>
                          <a:pt x="810734" y="428721"/>
                          <a:pt x="802268" y="450417"/>
                          <a:pt x="800151" y="476346"/>
                        </a:cubicBezTo>
                        <a:cubicBezTo>
                          <a:pt x="798034" y="502275"/>
                          <a:pt x="794859" y="542492"/>
                          <a:pt x="793801" y="568421"/>
                        </a:cubicBezTo>
                        <a:cubicBezTo>
                          <a:pt x="792743" y="594350"/>
                          <a:pt x="795388" y="613400"/>
                          <a:pt x="793801" y="631921"/>
                        </a:cubicBezTo>
                        <a:cubicBezTo>
                          <a:pt x="792214" y="650442"/>
                          <a:pt x="781630" y="667904"/>
                          <a:pt x="784276" y="679546"/>
                        </a:cubicBezTo>
                        <a:cubicBezTo>
                          <a:pt x="786922" y="691188"/>
                          <a:pt x="805972" y="696479"/>
                          <a:pt x="809676" y="701771"/>
                        </a:cubicBezTo>
                        <a:cubicBezTo>
                          <a:pt x="813380" y="707063"/>
                          <a:pt x="798563" y="699654"/>
                          <a:pt x="806501" y="711296"/>
                        </a:cubicBezTo>
                        <a:cubicBezTo>
                          <a:pt x="814438" y="722938"/>
                          <a:pt x="846718" y="762625"/>
                          <a:pt x="857301" y="771621"/>
                        </a:cubicBezTo>
                        <a:cubicBezTo>
                          <a:pt x="867884" y="780617"/>
                          <a:pt x="855713" y="758921"/>
                          <a:pt x="870001" y="765271"/>
                        </a:cubicBezTo>
                        <a:cubicBezTo>
                          <a:pt x="884289" y="771621"/>
                          <a:pt x="916039" y="798609"/>
                          <a:pt x="943026" y="809721"/>
                        </a:cubicBezTo>
                        <a:cubicBezTo>
                          <a:pt x="970013" y="820833"/>
                          <a:pt x="1002822" y="821363"/>
                          <a:pt x="1031926" y="831946"/>
                        </a:cubicBezTo>
                        <a:cubicBezTo>
                          <a:pt x="1061030" y="842529"/>
                          <a:pt x="1089076" y="859992"/>
                          <a:pt x="1117651" y="873221"/>
                        </a:cubicBezTo>
                        <a:cubicBezTo>
                          <a:pt x="1146226" y="886450"/>
                          <a:pt x="1176918" y="893858"/>
                          <a:pt x="1203376" y="911321"/>
                        </a:cubicBezTo>
                        <a:cubicBezTo>
                          <a:pt x="1229834" y="928784"/>
                          <a:pt x="1252059" y="956829"/>
                          <a:pt x="1276401" y="977996"/>
                        </a:cubicBezTo>
                        <a:cubicBezTo>
                          <a:pt x="1300743" y="999163"/>
                          <a:pt x="1324555" y="1017154"/>
                          <a:pt x="1349426" y="1038321"/>
                        </a:cubicBezTo>
                        <a:cubicBezTo>
                          <a:pt x="1374297" y="1059488"/>
                          <a:pt x="1407105" y="1083829"/>
                          <a:pt x="1425626" y="1104996"/>
                        </a:cubicBezTo>
                        <a:cubicBezTo>
                          <a:pt x="1444147" y="1126163"/>
                          <a:pt x="1446793" y="1139921"/>
                          <a:pt x="1460551" y="1165321"/>
                        </a:cubicBezTo>
                        <a:cubicBezTo>
                          <a:pt x="1474309" y="1190721"/>
                          <a:pt x="1490184" y="1243638"/>
                          <a:pt x="1508176" y="1257396"/>
                        </a:cubicBezTo>
                        <a:cubicBezTo>
                          <a:pt x="1526168" y="1271154"/>
                          <a:pt x="1551568" y="1257396"/>
                          <a:pt x="1568501" y="1247871"/>
                        </a:cubicBezTo>
                        <a:cubicBezTo>
                          <a:pt x="1585434" y="1238346"/>
                          <a:pt x="1606072" y="1221942"/>
                          <a:pt x="1609776" y="1200246"/>
                        </a:cubicBezTo>
                        <a:cubicBezTo>
                          <a:pt x="1613480" y="1178550"/>
                          <a:pt x="1596018" y="1147858"/>
                          <a:pt x="1590726" y="1117696"/>
                        </a:cubicBezTo>
                        <a:cubicBezTo>
                          <a:pt x="1585434" y="1087534"/>
                          <a:pt x="1583847" y="1046788"/>
                          <a:pt x="1578026" y="1019271"/>
                        </a:cubicBezTo>
                        <a:cubicBezTo>
                          <a:pt x="1572205" y="991754"/>
                          <a:pt x="1569559" y="973763"/>
                          <a:pt x="1555801" y="952596"/>
                        </a:cubicBezTo>
                        <a:cubicBezTo>
                          <a:pt x="1542043" y="931429"/>
                          <a:pt x="1517701" y="910792"/>
                          <a:pt x="1495476" y="892271"/>
                        </a:cubicBezTo>
                        <a:cubicBezTo>
                          <a:pt x="1473251" y="873750"/>
                          <a:pt x="1451026" y="858933"/>
                          <a:pt x="1422451" y="841471"/>
                        </a:cubicBezTo>
                        <a:cubicBezTo>
                          <a:pt x="1393876" y="824009"/>
                          <a:pt x="1356834" y="806017"/>
                          <a:pt x="1324026" y="787496"/>
                        </a:cubicBezTo>
                        <a:cubicBezTo>
                          <a:pt x="1291218" y="768975"/>
                          <a:pt x="1251530" y="747279"/>
                          <a:pt x="1225601" y="730346"/>
                        </a:cubicBezTo>
                        <a:cubicBezTo>
                          <a:pt x="1199672" y="713413"/>
                          <a:pt x="1187501" y="703888"/>
                          <a:pt x="1168451" y="685896"/>
                        </a:cubicBezTo>
                        <a:cubicBezTo>
                          <a:pt x="1149401" y="667904"/>
                          <a:pt x="1127176" y="645150"/>
                          <a:pt x="1111301" y="622396"/>
                        </a:cubicBezTo>
                        <a:cubicBezTo>
                          <a:pt x="1095426" y="599642"/>
                          <a:pt x="1083784" y="573713"/>
                          <a:pt x="1073201" y="549371"/>
                        </a:cubicBezTo>
                        <a:cubicBezTo>
                          <a:pt x="1062618" y="525029"/>
                          <a:pt x="1059972" y="511271"/>
                          <a:pt x="1050976" y="485871"/>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7" name="Freeform 26">
                  <a:extLst>
                    <a:ext uri="{FF2B5EF4-FFF2-40B4-BE49-F238E27FC236}">
                      <a16:creationId xmlns:a16="http://schemas.microsoft.com/office/drawing/2014/main" id="{12477193-8767-4743-9B04-25D99495A155}"/>
                    </a:ext>
                  </a:extLst>
                </p:cNvPr>
                <p:cNvSpPr/>
                <p:nvPr/>
              </p:nvSpPr>
              <p:spPr>
                <a:xfrm>
                  <a:off x="1931532" y="6155631"/>
                  <a:ext cx="1706834" cy="1273598"/>
                </a:xfrm>
                <a:custGeom>
                  <a:avLst/>
                  <a:gdLst>
                    <a:gd name="connsiteX0" fmla="*/ 978984 w 1706834"/>
                    <a:gd name="connsiteY0" fmla="*/ 159566 h 1273598"/>
                    <a:gd name="connsiteX1" fmla="*/ 936182 w 1706834"/>
                    <a:gd name="connsiteY1" fmla="*/ 97309 h 1273598"/>
                    <a:gd name="connsiteX2" fmla="*/ 877816 w 1706834"/>
                    <a:gd name="connsiteY2" fmla="*/ 66180 h 1273598"/>
                    <a:gd name="connsiteX3" fmla="*/ 792213 w 1706834"/>
                    <a:gd name="connsiteY3" fmla="*/ 35052 h 1273598"/>
                    <a:gd name="connsiteX4" fmla="*/ 718282 w 1706834"/>
                    <a:gd name="connsiteY4" fmla="*/ 27269 h 1273598"/>
                    <a:gd name="connsiteX5" fmla="*/ 640461 w 1706834"/>
                    <a:gd name="connsiteY5" fmla="*/ 3923 h 1273598"/>
                    <a:gd name="connsiteX6" fmla="*/ 539294 w 1706834"/>
                    <a:gd name="connsiteY6" fmla="*/ 32 h 1273598"/>
                    <a:gd name="connsiteX7" fmla="*/ 414779 w 1706834"/>
                    <a:gd name="connsiteY7" fmla="*/ 3923 h 1273598"/>
                    <a:gd name="connsiteX8" fmla="*/ 329176 w 1706834"/>
                    <a:gd name="connsiteY8" fmla="*/ 19487 h 1273598"/>
                    <a:gd name="connsiteX9" fmla="*/ 216335 w 1706834"/>
                    <a:gd name="connsiteY9" fmla="*/ 62289 h 1273598"/>
                    <a:gd name="connsiteX10" fmla="*/ 130732 w 1706834"/>
                    <a:gd name="connsiteY10" fmla="*/ 101200 h 1273598"/>
                    <a:gd name="connsiteX11" fmla="*/ 33455 w 1706834"/>
                    <a:gd name="connsiteY11" fmla="*/ 151783 h 1273598"/>
                    <a:gd name="connsiteX12" fmla="*/ 2327 w 1706834"/>
                    <a:gd name="connsiteY12" fmla="*/ 217932 h 1273598"/>
                    <a:gd name="connsiteX13" fmla="*/ 10109 w 1706834"/>
                    <a:gd name="connsiteY13" fmla="*/ 291862 h 1273598"/>
                    <a:gd name="connsiteX14" fmla="*/ 72366 w 1706834"/>
                    <a:gd name="connsiteY14" fmla="*/ 342446 h 1273598"/>
                    <a:gd name="connsiteX15" fmla="*/ 142405 w 1706834"/>
                    <a:gd name="connsiteY15" fmla="*/ 342446 h 1273598"/>
                    <a:gd name="connsiteX16" fmla="*/ 212444 w 1706834"/>
                    <a:gd name="connsiteY16" fmla="*/ 295753 h 1273598"/>
                    <a:gd name="connsiteX17" fmla="*/ 266919 w 1706834"/>
                    <a:gd name="connsiteY17" fmla="*/ 276298 h 1273598"/>
                    <a:gd name="connsiteX18" fmla="*/ 340849 w 1706834"/>
                    <a:gd name="connsiteY18" fmla="*/ 276298 h 1273598"/>
                    <a:gd name="connsiteX19" fmla="*/ 418671 w 1706834"/>
                    <a:gd name="connsiteY19" fmla="*/ 268515 h 1273598"/>
                    <a:gd name="connsiteX20" fmla="*/ 484819 w 1706834"/>
                    <a:gd name="connsiteY20" fmla="*/ 225714 h 1273598"/>
                    <a:gd name="connsiteX21" fmla="*/ 539294 w 1706834"/>
                    <a:gd name="connsiteY21" fmla="*/ 182912 h 1273598"/>
                    <a:gd name="connsiteX22" fmla="*/ 621006 w 1706834"/>
                    <a:gd name="connsiteY22" fmla="*/ 190694 h 1273598"/>
                    <a:gd name="connsiteX23" fmla="*/ 687154 w 1706834"/>
                    <a:gd name="connsiteY23" fmla="*/ 221823 h 1273598"/>
                    <a:gd name="connsiteX24" fmla="*/ 745520 w 1706834"/>
                    <a:gd name="connsiteY24" fmla="*/ 272406 h 1273598"/>
                    <a:gd name="connsiteX25" fmla="*/ 815559 w 1706834"/>
                    <a:gd name="connsiteY25" fmla="*/ 346337 h 1273598"/>
                    <a:gd name="connsiteX26" fmla="*/ 870034 w 1706834"/>
                    <a:gd name="connsiteY26" fmla="*/ 431940 h 1273598"/>
                    <a:gd name="connsiteX27" fmla="*/ 889489 w 1706834"/>
                    <a:gd name="connsiteY27" fmla="*/ 478633 h 1273598"/>
                    <a:gd name="connsiteX28" fmla="*/ 881707 w 1706834"/>
                    <a:gd name="connsiteY28" fmla="*/ 560345 h 1273598"/>
                    <a:gd name="connsiteX29" fmla="*/ 893380 w 1706834"/>
                    <a:gd name="connsiteY29" fmla="*/ 645949 h 1273598"/>
                    <a:gd name="connsiteX30" fmla="*/ 936182 w 1706834"/>
                    <a:gd name="connsiteY30" fmla="*/ 719879 h 1273598"/>
                    <a:gd name="connsiteX31" fmla="*/ 994548 w 1706834"/>
                    <a:gd name="connsiteY31" fmla="*/ 801591 h 1273598"/>
                    <a:gd name="connsiteX32" fmla="*/ 1060696 w 1706834"/>
                    <a:gd name="connsiteY32" fmla="*/ 840502 h 1273598"/>
                    <a:gd name="connsiteX33" fmla="*/ 1181319 w 1706834"/>
                    <a:gd name="connsiteY33" fmla="*/ 856066 h 1273598"/>
                    <a:gd name="connsiteX34" fmla="*/ 1278596 w 1706834"/>
                    <a:gd name="connsiteY34" fmla="*/ 922214 h 1273598"/>
                    <a:gd name="connsiteX35" fmla="*/ 1407001 w 1706834"/>
                    <a:gd name="connsiteY35" fmla="*/ 1023382 h 1273598"/>
                    <a:gd name="connsiteX36" fmla="*/ 1504277 w 1706834"/>
                    <a:gd name="connsiteY36" fmla="*/ 1105094 h 1273598"/>
                    <a:gd name="connsiteX37" fmla="*/ 1550970 w 1706834"/>
                    <a:gd name="connsiteY37" fmla="*/ 1186806 h 1273598"/>
                    <a:gd name="connsiteX38" fmla="*/ 1597663 w 1706834"/>
                    <a:gd name="connsiteY38" fmla="*/ 1268519 h 1273598"/>
                    <a:gd name="connsiteX39" fmla="*/ 1659920 w 1706834"/>
                    <a:gd name="connsiteY39" fmla="*/ 1256846 h 1273598"/>
                    <a:gd name="connsiteX40" fmla="*/ 1706613 w 1706834"/>
                    <a:gd name="connsiteY40" fmla="*/ 1190698 h 1273598"/>
                    <a:gd name="connsiteX41" fmla="*/ 1675484 w 1706834"/>
                    <a:gd name="connsiteY41" fmla="*/ 1077857 h 1273598"/>
                    <a:gd name="connsiteX42" fmla="*/ 1628791 w 1706834"/>
                    <a:gd name="connsiteY42" fmla="*/ 1011709 h 1273598"/>
                    <a:gd name="connsiteX43" fmla="*/ 1547079 w 1706834"/>
                    <a:gd name="connsiteY43" fmla="*/ 957234 h 1273598"/>
                    <a:gd name="connsiteX44" fmla="*/ 1492604 w 1706834"/>
                    <a:gd name="connsiteY44" fmla="*/ 922214 h 1273598"/>
                    <a:gd name="connsiteX45" fmla="*/ 1438129 w 1706834"/>
                    <a:gd name="connsiteY45" fmla="*/ 856066 h 1273598"/>
                    <a:gd name="connsiteX46" fmla="*/ 1383654 w 1706834"/>
                    <a:gd name="connsiteY46" fmla="*/ 766572 h 1273598"/>
                    <a:gd name="connsiteX47" fmla="*/ 1301942 w 1706834"/>
                    <a:gd name="connsiteY47" fmla="*/ 642058 h 1273598"/>
                    <a:gd name="connsiteX48" fmla="*/ 1212448 w 1706834"/>
                    <a:gd name="connsiteY48" fmla="*/ 494197 h 1273598"/>
                    <a:gd name="connsiteX49" fmla="*/ 1138517 w 1706834"/>
                    <a:gd name="connsiteY49" fmla="*/ 377465 h 1273598"/>
                    <a:gd name="connsiteX50" fmla="*/ 1080151 w 1706834"/>
                    <a:gd name="connsiteY50" fmla="*/ 319099 h 1273598"/>
                    <a:gd name="connsiteX51" fmla="*/ 1017894 w 1706834"/>
                    <a:gd name="connsiteY51" fmla="*/ 260733 h 1273598"/>
                    <a:gd name="connsiteX52" fmla="*/ 978984 w 1706834"/>
                    <a:gd name="connsiteY52" fmla="*/ 159566 h 1273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706834" h="1273598">
                      <a:moveTo>
                        <a:pt x="978984" y="159566"/>
                      </a:moveTo>
                      <a:cubicBezTo>
                        <a:pt x="965365" y="132329"/>
                        <a:pt x="953043" y="112873"/>
                        <a:pt x="936182" y="97309"/>
                      </a:cubicBezTo>
                      <a:cubicBezTo>
                        <a:pt x="919321" y="81745"/>
                        <a:pt x="901811" y="76556"/>
                        <a:pt x="877816" y="66180"/>
                      </a:cubicBezTo>
                      <a:cubicBezTo>
                        <a:pt x="853821" y="55804"/>
                        <a:pt x="818802" y="41537"/>
                        <a:pt x="792213" y="35052"/>
                      </a:cubicBezTo>
                      <a:cubicBezTo>
                        <a:pt x="765624" y="28567"/>
                        <a:pt x="743574" y="32457"/>
                        <a:pt x="718282" y="27269"/>
                      </a:cubicBezTo>
                      <a:cubicBezTo>
                        <a:pt x="692990" y="22081"/>
                        <a:pt x="670292" y="8462"/>
                        <a:pt x="640461" y="3923"/>
                      </a:cubicBezTo>
                      <a:cubicBezTo>
                        <a:pt x="610630" y="-617"/>
                        <a:pt x="576908" y="32"/>
                        <a:pt x="539294" y="32"/>
                      </a:cubicBezTo>
                      <a:cubicBezTo>
                        <a:pt x="501680" y="32"/>
                        <a:pt x="449799" y="680"/>
                        <a:pt x="414779" y="3923"/>
                      </a:cubicBezTo>
                      <a:cubicBezTo>
                        <a:pt x="379759" y="7166"/>
                        <a:pt x="362250" y="9759"/>
                        <a:pt x="329176" y="19487"/>
                      </a:cubicBezTo>
                      <a:cubicBezTo>
                        <a:pt x="296102" y="29215"/>
                        <a:pt x="249409" y="48670"/>
                        <a:pt x="216335" y="62289"/>
                      </a:cubicBezTo>
                      <a:cubicBezTo>
                        <a:pt x="183261" y="75908"/>
                        <a:pt x="161212" y="86284"/>
                        <a:pt x="130732" y="101200"/>
                      </a:cubicBezTo>
                      <a:cubicBezTo>
                        <a:pt x="100252" y="116116"/>
                        <a:pt x="54856" y="132328"/>
                        <a:pt x="33455" y="151783"/>
                      </a:cubicBezTo>
                      <a:cubicBezTo>
                        <a:pt x="12054" y="171238"/>
                        <a:pt x="6218" y="194585"/>
                        <a:pt x="2327" y="217932"/>
                      </a:cubicBezTo>
                      <a:cubicBezTo>
                        <a:pt x="-1564" y="241279"/>
                        <a:pt x="-1564" y="271110"/>
                        <a:pt x="10109" y="291862"/>
                      </a:cubicBezTo>
                      <a:cubicBezTo>
                        <a:pt x="21782" y="312614"/>
                        <a:pt x="50317" y="334015"/>
                        <a:pt x="72366" y="342446"/>
                      </a:cubicBezTo>
                      <a:cubicBezTo>
                        <a:pt x="94415" y="350877"/>
                        <a:pt x="119059" y="350228"/>
                        <a:pt x="142405" y="342446"/>
                      </a:cubicBezTo>
                      <a:cubicBezTo>
                        <a:pt x="165751" y="334664"/>
                        <a:pt x="191692" y="306778"/>
                        <a:pt x="212444" y="295753"/>
                      </a:cubicBezTo>
                      <a:cubicBezTo>
                        <a:pt x="233196" y="284728"/>
                        <a:pt x="245518" y="279541"/>
                        <a:pt x="266919" y="276298"/>
                      </a:cubicBezTo>
                      <a:cubicBezTo>
                        <a:pt x="288320" y="273056"/>
                        <a:pt x="315557" y="277595"/>
                        <a:pt x="340849" y="276298"/>
                      </a:cubicBezTo>
                      <a:cubicBezTo>
                        <a:pt x="366141" y="275001"/>
                        <a:pt x="394676" y="276946"/>
                        <a:pt x="418671" y="268515"/>
                      </a:cubicBezTo>
                      <a:cubicBezTo>
                        <a:pt x="442666" y="260084"/>
                        <a:pt x="464715" y="239981"/>
                        <a:pt x="484819" y="225714"/>
                      </a:cubicBezTo>
                      <a:cubicBezTo>
                        <a:pt x="504923" y="211447"/>
                        <a:pt x="516596" y="188749"/>
                        <a:pt x="539294" y="182912"/>
                      </a:cubicBezTo>
                      <a:cubicBezTo>
                        <a:pt x="561992" y="177075"/>
                        <a:pt x="596363" y="184209"/>
                        <a:pt x="621006" y="190694"/>
                      </a:cubicBezTo>
                      <a:cubicBezTo>
                        <a:pt x="645649" y="197179"/>
                        <a:pt x="666402" y="208204"/>
                        <a:pt x="687154" y="221823"/>
                      </a:cubicBezTo>
                      <a:cubicBezTo>
                        <a:pt x="707906" y="235442"/>
                        <a:pt x="724119" y="251654"/>
                        <a:pt x="745520" y="272406"/>
                      </a:cubicBezTo>
                      <a:cubicBezTo>
                        <a:pt x="766921" y="293158"/>
                        <a:pt x="794807" y="319748"/>
                        <a:pt x="815559" y="346337"/>
                      </a:cubicBezTo>
                      <a:cubicBezTo>
                        <a:pt x="836311" y="372926"/>
                        <a:pt x="857712" y="409891"/>
                        <a:pt x="870034" y="431940"/>
                      </a:cubicBezTo>
                      <a:cubicBezTo>
                        <a:pt x="882356" y="453989"/>
                        <a:pt x="887543" y="457232"/>
                        <a:pt x="889489" y="478633"/>
                      </a:cubicBezTo>
                      <a:cubicBezTo>
                        <a:pt x="891434" y="500034"/>
                        <a:pt x="881059" y="532459"/>
                        <a:pt x="881707" y="560345"/>
                      </a:cubicBezTo>
                      <a:cubicBezTo>
                        <a:pt x="882355" y="588231"/>
                        <a:pt x="884301" y="619360"/>
                        <a:pt x="893380" y="645949"/>
                      </a:cubicBezTo>
                      <a:cubicBezTo>
                        <a:pt x="902459" y="672538"/>
                        <a:pt x="919321" y="693939"/>
                        <a:pt x="936182" y="719879"/>
                      </a:cubicBezTo>
                      <a:cubicBezTo>
                        <a:pt x="953043" y="745819"/>
                        <a:pt x="973796" y="781487"/>
                        <a:pt x="994548" y="801591"/>
                      </a:cubicBezTo>
                      <a:cubicBezTo>
                        <a:pt x="1015300" y="821695"/>
                        <a:pt x="1029568" y="831423"/>
                        <a:pt x="1060696" y="840502"/>
                      </a:cubicBezTo>
                      <a:cubicBezTo>
                        <a:pt x="1091825" y="849581"/>
                        <a:pt x="1145003" y="842447"/>
                        <a:pt x="1181319" y="856066"/>
                      </a:cubicBezTo>
                      <a:cubicBezTo>
                        <a:pt x="1217635" y="869685"/>
                        <a:pt x="1240982" y="894328"/>
                        <a:pt x="1278596" y="922214"/>
                      </a:cubicBezTo>
                      <a:cubicBezTo>
                        <a:pt x="1316210" y="950100"/>
                        <a:pt x="1369388" y="992902"/>
                        <a:pt x="1407001" y="1023382"/>
                      </a:cubicBezTo>
                      <a:cubicBezTo>
                        <a:pt x="1444614" y="1053862"/>
                        <a:pt x="1480282" y="1077857"/>
                        <a:pt x="1504277" y="1105094"/>
                      </a:cubicBezTo>
                      <a:cubicBezTo>
                        <a:pt x="1528272" y="1132331"/>
                        <a:pt x="1550970" y="1186806"/>
                        <a:pt x="1550970" y="1186806"/>
                      </a:cubicBezTo>
                      <a:cubicBezTo>
                        <a:pt x="1566534" y="1214044"/>
                        <a:pt x="1579505" y="1256846"/>
                        <a:pt x="1597663" y="1268519"/>
                      </a:cubicBezTo>
                      <a:cubicBezTo>
                        <a:pt x="1615821" y="1280192"/>
                        <a:pt x="1641762" y="1269816"/>
                        <a:pt x="1659920" y="1256846"/>
                      </a:cubicBezTo>
                      <a:cubicBezTo>
                        <a:pt x="1678078" y="1243876"/>
                        <a:pt x="1704019" y="1220530"/>
                        <a:pt x="1706613" y="1190698"/>
                      </a:cubicBezTo>
                      <a:cubicBezTo>
                        <a:pt x="1709207" y="1160867"/>
                        <a:pt x="1688454" y="1107688"/>
                        <a:pt x="1675484" y="1077857"/>
                      </a:cubicBezTo>
                      <a:cubicBezTo>
                        <a:pt x="1662514" y="1048026"/>
                        <a:pt x="1650192" y="1031813"/>
                        <a:pt x="1628791" y="1011709"/>
                      </a:cubicBezTo>
                      <a:cubicBezTo>
                        <a:pt x="1607390" y="991605"/>
                        <a:pt x="1569777" y="972150"/>
                        <a:pt x="1547079" y="957234"/>
                      </a:cubicBezTo>
                      <a:cubicBezTo>
                        <a:pt x="1524381" y="942318"/>
                        <a:pt x="1510762" y="939075"/>
                        <a:pt x="1492604" y="922214"/>
                      </a:cubicBezTo>
                      <a:cubicBezTo>
                        <a:pt x="1474446" y="905353"/>
                        <a:pt x="1456287" y="882006"/>
                        <a:pt x="1438129" y="856066"/>
                      </a:cubicBezTo>
                      <a:cubicBezTo>
                        <a:pt x="1419971" y="830126"/>
                        <a:pt x="1406352" y="802240"/>
                        <a:pt x="1383654" y="766572"/>
                      </a:cubicBezTo>
                      <a:cubicBezTo>
                        <a:pt x="1360956" y="730904"/>
                        <a:pt x="1330476" y="687454"/>
                        <a:pt x="1301942" y="642058"/>
                      </a:cubicBezTo>
                      <a:cubicBezTo>
                        <a:pt x="1273408" y="596662"/>
                        <a:pt x="1239685" y="538296"/>
                        <a:pt x="1212448" y="494197"/>
                      </a:cubicBezTo>
                      <a:cubicBezTo>
                        <a:pt x="1185211" y="450098"/>
                        <a:pt x="1160566" y="406648"/>
                        <a:pt x="1138517" y="377465"/>
                      </a:cubicBezTo>
                      <a:cubicBezTo>
                        <a:pt x="1116468" y="348282"/>
                        <a:pt x="1100255" y="338554"/>
                        <a:pt x="1080151" y="319099"/>
                      </a:cubicBezTo>
                      <a:cubicBezTo>
                        <a:pt x="1060047" y="299644"/>
                        <a:pt x="1034755" y="286673"/>
                        <a:pt x="1017894" y="260733"/>
                      </a:cubicBezTo>
                      <a:cubicBezTo>
                        <a:pt x="1001033" y="234793"/>
                        <a:pt x="992603" y="186803"/>
                        <a:pt x="978984" y="159566"/>
                      </a:cubicBez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6BDEB21-9959-DC4D-B0C9-F0E1D58299EB}"/>
                    </a:ext>
                  </a:extLst>
                </p:cNvPr>
                <p:cNvSpPr txBox="1"/>
                <p:nvPr/>
              </p:nvSpPr>
              <p:spPr>
                <a:xfrm>
                  <a:off x="13084483" y="2390269"/>
                  <a:ext cx="1557523" cy="448037"/>
                </a:xfrm>
                <a:prstGeom prst="rect">
                  <a:avLst/>
                </a:prstGeom>
                <a:noFill/>
              </p:spPr>
              <p:txBody>
                <a:bodyPr wrap="none" rtlCol="0">
                  <a:spAutoFit/>
                </a:bodyPr>
                <a:lstStyle/>
                <a:p>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oMath>
                  </a14:m>
                  <a:r>
                    <a:rPr lang="en-US" sz="1600" dirty="0">
                      <a:solidFill>
                        <a:schemeClr val="tx1"/>
                      </a:solidFill>
                      <a:latin typeface="Times" pitchFamily="2" charset="0"/>
                    </a:rPr>
                    <a:t>10</a:t>
                  </a:r>
                  <a:r>
                    <a:rPr lang="en-US" sz="1600" baseline="30000" dirty="0">
                      <a:solidFill>
                        <a:schemeClr val="tx1"/>
                      </a:solidFill>
                      <a:latin typeface="Times" pitchFamily="2" charset="0"/>
                    </a:rPr>
                    <a:t>-6</a:t>
                  </a:r>
                  <a:r>
                    <a:rPr lang="en-US" sz="1600" dirty="0">
                      <a:solidFill>
                        <a:schemeClr val="tx1"/>
                      </a:solidFill>
                      <a:latin typeface="Times" pitchFamily="2" charset="0"/>
                    </a:rPr>
                    <a:t>mm</a:t>
                  </a:r>
                  <a:r>
                    <a:rPr lang="en-US" sz="1600" baseline="30000" dirty="0">
                      <a:solidFill>
                        <a:schemeClr val="tx1"/>
                      </a:solidFill>
                      <a:latin typeface="Times" pitchFamily="2" charset="0"/>
                    </a:rPr>
                    <a:t>2</a:t>
                  </a:r>
                  <a:r>
                    <a:rPr lang="en-US" sz="1600" dirty="0">
                      <a:solidFill>
                        <a:schemeClr val="tx1"/>
                      </a:solidFill>
                      <a:latin typeface="Times" pitchFamily="2" charset="0"/>
                    </a:rPr>
                    <a:t>/s</a:t>
                  </a:r>
                </a:p>
              </p:txBody>
            </p:sp>
          </mc:Choice>
          <mc:Fallback xmlns="">
            <p:sp>
              <p:nvSpPr>
                <p:cNvPr id="88" name="TextBox 87">
                  <a:extLst>
                    <a:ext uri="{FF2B5EF4-FFF2-40B4-BE49-F238E27FC236}">
                      <a16:creationId xmlns:a16="http://schemas.microsoft.com/office/drawing/2014/main" id="{36BDEB21-9959-DC4D-B0C9-F0E1D58299EB}"/>
                    </a:ext>
                  </a:extLst>
                </p:cNvPr>
                <p:cNvSpPr txBox="1">
                  <a:spLocks noRot="1" noChangeAspect="1" noMove="1" noResize="1" noEditPoints="1" noAdjustHandles="1" noChangeArrowheads="1" noChangeShapeType="1" noTextEdit="1"/>
                </p:cNvSpPr>
                <p:nvPr/>
              </p:nvSpPr>
              <p:spPr>
                <a:xfrm>
                  <a:off x="13084483" y="2390269"/>
                  <a:ext cx="1557523" cy="448037"/>
                </a:xfrm>
                <a:prstGeom prst="rect">
                  <a:avLst/>
                </a:prstGeom>
                <a:blipFill>
                  <a:blip r:embed="rId28"/>
                  <a:stretch>
                    <a:fillRect r="-1064"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CBDC559E-C13C-F249-9B6B-C6F684EA86DC}"/>
                    </a:ext>
                  </a:extLst>
                </p:cNvPr>
                <p:cNvSpPr txBox="1"/>
                <p:nvPr/>
              </p:nvSpPr>
              <p:spPr>
                <a:xfrm>
                  <a:off x="13083080" y="5940434"/>
                  <a:ext cx="1557523" cy="448037"/>
                </a:xfrm>
                <a:prstGeom prst="rect">
                  <a:avLst/>
                </a:prstGeom>
                <a:noFill/>
              </p:spPr>
              <p:txBody>
                <a:bodyPr wrap="none" rtlCol="0">
                  <a:spAutoFit/>
                </a:bodyPr>
                <a:lstStyle/>
                <a:p>
                  <a14:m>
                    <m:oMath xmlns:m="http://schemas.openxmlformats.org/officeDocument/2006/math">
                      <m:r>
                        <a:rPr lang="en-US" sz="1600" i="1" smtClean="0">
                          <a:solidFill>
                            <a:schemeClr val="tx1"/>
                          </a:solidFill>
                          <a:latin typeface="Cambria Math" panose="02040503050406030204" pitchFamily="18" charset="0"/>
                          <a:ea typeface="Cambria Math" panose="02040503050406030204" pitchFamily="18" charset="0"/>
                        </a:rPr>
                        <m:t>×</m:t>
                      </m:r>
                    </m:oMath>
                  </a14:m>
                  <a:r>
                    <a:rPr lang="en-US" sz="1600" dirty="0">
                      <a:solidFill>
                        <a:schemeClr val="tx1"/>
                      </a:solidFill>
                      <a:latin typeface="Times" pitchFamily="2" charset="0"/>
                    </a:rPr>
                    <a:t>10</a:t>
                  </a:r>
                  <a:r>
                    <a:rPr lang="en-US" sz="1600" baseline="30000" dirty="0">
                      <a:solidFill>
                        <a:schemeClr val="tx1"/>
                      </a:solidFill>
                      <a:latin typeface="Times" pitchFamily="2" charset="0"/>
                    </a:rPr>
                    <a:t>-6</a:t>
                  </a:r>
                  <a:r>
                    <a:rPr lang="en-US" sz="1600" dirty="0">
                      <a:solidFill>
                        <a:schemeClr val="tx1"/>
                      </a:solidFill>
                      <a:latin typeface="Times" pitchFamily="2" charset="0"/>
                    </a:rPr>
                    <a:t>mm</a:t>
                  </a:r>
                  <a:r>
                    <a:rPr lang="en-US" sz="1600" baseline="30000" dirty="0">
                      <a:solidFill>
                        <a:schemeClr val="tx1"/>
                      </a:solidFill>
                      <a:latin typeface="Times" pitchFamily="2" charset="0"/>
                    </a:rPr>
                    <a:t>2</a:t>
                  </a:r>
                  <a:r>
                    <a:rPr lang="en-US" sz="1600" dirty="0">
                      <a:solidFill>
                        <a:schemeClr val="tx1"/>
                      </a:solidFill>
                      <a:latin typeface="Times" pitchFamily="2" charset="0"/>
                    </a:rPr>
                    <a:t>/s</a:t>
                  </a:r>
                </a:p>
              </p:txBody>
            </p:sp>
          </mc:Choice>
          <mc:Fallback xmlns="">
            <p:sp>
              <p:nvSpPr>
                <p:cNvPr id="90" name="TextBox 89">
                  <a:extLst>
                    <a:ext uri="{FF2B5EF4-FFF2-40B4-BE49-F238E27FC236}">
                      <a16:creationId xmlns:a16="http://schemas.microsoft.com/office/drawing/2014/main" id="{CBDC559E-C13C-F249-9B6B-C6F684EA86DC}"/>
                    </a:ext>
                  </a:extLst>
                </p:cNvPr>
                <p:cNvSpPr txBox="1">
                  <a:spLocks noRot="1" noChangeAspect="1" noMove="1" noResize="1" noEditPoints="1" noAdjustHandles="1" noChangeArrowheads="1" noChangeShapeType="1" noTextEdit="1"/>
                </p:cNvSpPr>
                <p:nvPr/>
              </p:nvSpPr>
              <p:spPr>
                <a:xfrm>
                  <a:off x="13083080" y="5940434"/>
                  <a:ext cx="1557523" cy="448037"/>
                </a:xfrm>
                <a:prstGeom prst="rect">
                  <a:avLst/>
                </a:prstGeom>
                <a:blipFill>
                  <a:blip r:embed="rId29"/>
                  <a:stretch>
                    <a:fillRect r="-1064" b="-21429"/>
                  </a:stretch>
                </a:blipFill>
              </p:spPr>
              <p:txBody>
                <a:bodyPr/>
                <a:lstStyle/>
                <a:p>
                  <a:r>
                    <a:rPr lang="en-US">
                      <a:noFill/>
                    </a:rPr>
                    <a:t> </a:t>
                  </a:r>
                </a:p>
              </p:txBody>
            </p:sp>
          </mc:Fallback>
        </mc:AlternateContent>
      </p:grpSp>
    </p:spTree>
    <p:extLst>
      <p:ext uri="{BB962C8B-B14F-4D97-AF65-F5344CB8AC3E}">
        <p14:creationId xmlns:p14="http://schemas.microsoft.com/office/powerpoint/2010/main" val="3269924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1022</TotalTime>
  <Words>979</Words>
  <Application>Microsoft Macintosh PowerPoint</Application>
  <PresentationFormat>Widescreen</PresentationFormat>
  <Paragraphs>155</Paragraphs>
  <Slides>17</Slides>
  <Notes>7</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9" baseType="lpstr">
      <vt:lpstr>等线</vt:lpstr>
      <vt:lpstr>等线 Light</vt:lpstr>
      <vt:lpstr>Arial</vt:lpstr>
      <vt:lpstr>Calibri</vt:lpstr>
      <vt:lpstr>Calibri Light</vt:lpstr>
      <vt:lpstr>Cambria Math</vt:lpstr>
      <vt:lpstr>Tahoma</vt:lpstr>
      <vt:lpstr>Times</vt:lpstr>
      <vt:lpstr>Times New Roman</vt:lpstr>
      <vt:lpstr>Wingdings</vt:lpstr>
      <vt:lpstr>Office Theme</vt:lpstr>
      <vt:lpstr>think-cell Slide</vt:lpstr>
      <vt:lpstr>Diffusion Journal Club 3: Motion-related Signal Behavior and Motion-Compensated Gradients</vt:lpstr>
      <vt:lpstr>Diffusion encoding gradient</vt:lpstr>
      <vt:lpstr>Motion Simulation</vt:lpstr>
      <vt:lpstr>Signal Model from Moving Molecule</vt:lpstr>
      <vt:lpstr>Motion-related Signal Loss</vt:lpstr>
      <vt:lpstr>PowerPoint Presentation</vt:lpstr>
      <vt:lpstr>PowerPoint Presentation</vt:lpstr>
      <vt:lpstr>PowerPoint Presentation</vt:lpstr>
      <vt:lpstr>PowerPoint Presentation</vt:lpstr>
      <vt:lpstr>Discussions from simulations</vt:lpstr>
      <vt:lpstr>Discussions from simulations – time-invariant velocities, no acceleration</vt:lpstr>
      <vt:lpstr>Discussions from simulations – time-invariant velocities, no acceleration</vt:lpstr>
      <vt:lpstr>Discussions from simulations</vt:lpstr>
      <vt:lpstr>Discussions from simulations – time-invariant accelerations, no initial velocity</vt:lpstr>
      <vt:lpstr>Discussions from simulations – time-invariant accelerations, no initial velocity</vt:lpstr>
      <vt:lpstr>Discussions from simulations</vt:lpstr>
      <vt:lpstr>Motion encoding vs. Motion compensation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Diffusion Journal Club 3: Motion-related Signal Behavior and Motion Compensated Gradients</dc:title>
  <dc:creator>Microsoft Office User</dc:creator>
  <cp:lastModifiedBy>Microsoft Office User</cp:lastModifiedBy>
  <cp:revision>36</cp:revision>
  <dcterms:created xsi:type="dcterms:W3CDTF">2021-01-12T22:09:32Z</dcterms:created>
  <dcterms:modified xsi:type="dcterms:W3CDTF">2021-01-13T16:01:25Z</dcterms:modified>
</cp:coreProperties>
</file>